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7"/>
  </p:notesMasterIdLst>
  <p:handoutMasterIdLst>
    <p:handoutMasterId r:id="rId68"/>
  </p:handoutMasterIdLst>
  <p:sldIdLst>
    <p:sldId id="748" r:id="rId2"/>
    <p:sldId id="1050" r:id="rId3"/>
    <p:sldId id="1281" r:id="rId4"/>
    <p:sldId id="1280" r:id="rId5"/>
    <p:sldId id="1298" r:id="rId6"/>
    <p:sldId id="1062" r:id="rId7"/>
    <p:sldId id="1063" r:id="rId8"/>
    <p:sldId id="1065" r:id="rId9"/>
    <p:sldId id="1289" r:id="rId10"/>
    <p:sldId id="1296" r:id="rId11"/>
    <p:sldId id="1290" r:id="rId12"/>
    <p:sldId id="1291" r:id="rId13"/>
    <p:sldId id="1292" r:id="rId14"/>
    <p:sldId id="1293" r:id="rId15"/>
    <p:sldId id="1295" r:id="rId16"/>
    <p:sldId id="1282" r:id="rId17"/>
    <p:sldId id="963" r:id="rId18"/>
    <p:sldId id="606" r:id="rId19"/>
    <p:sldId id="1038" r:id="rId20"/>
    <p:sldId id="1067" r:id="rId21"/>
    <p:sldId id="607" r:id="rId22"/>
    <p:sldId id="608" r:id="rId23"/>
    <p:sldId id="1068" r:id="rId24"/>
    <p:sldId id="1285" r:id="rId25"/>
    <p:sldId id="1284" r:id="rId26"/>
    <p:sldId id="1286" r:id="rId27"/>
    <p:sldId id="653" r:id="rId28"/>
    <p:sldId id="654" r:id="rId29"/>
    <p:sldId id="655" r:id="rId30"/>
    <p:sldId id="656" r:id="rId31"/>
    <p:sldId id="657" r:id="rId32"/>
    <p:sldId id="659" r:id="rId33"/>
    <p:sldId id="626" r:id="rId34"/>
    <p:sldId id="1036" r:id="rId35"/>
    <p:sldId id="1035" r:id="rId36"/>
    <p:sldId id="1034" r:id="rId37"/>
    <p:sldId id="1037" r:id="rId38"/>
    <p:sldId id="1039" r:id="rId39"/>
    <p:sldId id="1043" r:id="rId40"/>
    <p:sldId id="965" r:id="rId41"/>
    <p:sldId id="1287" r:id="rId42"/>
    <p:sldId id="952" r:id="rId43"/>
    <p:sldId id="1077" r:id="rId44"/>
    <p:sldId id="1078" r:id="rId45"/>
    <p:sldId id="1079" r:id="rId46"/>
    <p:sldId id="1090" r:id="rId47"/>
    <p:sldId id="1089" r:id="rId48"/>
    <p:sldId id="1088" r:id="rId49"/>
    <p:sldId id="1091" r:id="rId50"/>
    <p:sldId id="1076" r:id="rId51"/>
    <p:sldId id="955" r:id="rId52"/>
    <p:sldId id="1081" r:id="rId53"/>
    <p:sldId id="1082" r:id="rId54"/>
    <p:sldId id="1080" r:id="rId55"/>
    <p:sldId id="1288" r:id="rId56"/>
    <p:sldId id="1016" r:id="rId57"/>
    <p:sldId id="1093" r:id="rId58"/>
    <p:sldId id="1094" r:id="rId59"/>
    <p:sldId id="1297" r:id="rId60"/>
    <p:sldId id="1086" r:id="rId61"/>
    <p:sldId id="1095" r:id="rId62"/>
    <p:sldId id="1096" r:id="rId63"/>
    <p:sldId id="1097" r:id="rId64"/>
    <p:sldId id="1098" r:id="rId65"/>
    <p:sldId id="1099" r:id="rId6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511" autoAdjust="0"/>
    <p:restoredTop sz="94616" autoAdjust="0"/>
  </p:normalViewPr>
  <p:slideViewPr>
    <p:cSldViewPr snapToGrid="0">
      <p:cViewPr varScale="1">
        <p:scale>
          <a:sx n="120" d="100"/>
          <a:sy n="120" d="100"/>
        </p:scale>
        <p:origin x="741" y="85"/>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20726"/>
    </p:cViewPr>
  </p:sorterViewPr>
  <p:notesViewPr>
    <p:cSldViewPr snapToGrid="0">
      <p:cViewPr varScale="1">
        <p:scale>
          <a:sx n="86" d="100"/>
          <a:sy n="86" d="100"/>
        </p:scale>
        <p:origin x="-74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5" name="Slide Number Placeholder 4"/>
          <p:cNvSpPr>
            <a:spLocks noGrp="1"/>
          </p:cNvSpPr>
          <p:nvPr>
            <p:ph type="sldNum" sz="quarter" idx="3"/>
          </p:nvPr>
        </p:nvSpPr>
        <p:spPr>
          <a:xfrm>
            <a:off x="4143589" y="9119474"/>
            <a:ext cx="3169921" cy="480060"/>
          </a:xfrm>
          <a:prstGeom prst="rect">
            <a:avLst/>
          </a:prstGeom>
        </p:spPr>
        <p:txBody>
          <a:bodyPr vert="horz" lIns="96640" tIns="48321" rIns="96640" bIns="48321" rtlCol="0" anchor="b"/>
          <a:lstStyle>
            <a:lvl1pPr algn="r">
              <a:defRPr sz="1300"/>
            </a:lvl1pPr>
          </a:lstStyle>
          <a:p>
            <a:fld id="{3D189BF9-A1F6-4EB4-86A0-6B0BBE06D03C}" type="slidenum">
              <a:rPr lang="en-US" smtClean="0"/>
              <a:pPr/>
              <a:t>‹#›</a:t>
            </a:fld>
            <a:endParaRPr lang="en-US"/>
          </a:p>
        </p:txBody>
      </p:sp>
      <p:sp>
        <p:nvSpPr>
          <p:cNvPr id="6" name="Header Placeholder 1"/>
          <p:cNvSpPr>
            <a:spLocks noGrp="1"/>
          </p:cNvSpPr>
          <p:nvPr>
            <p:ph type="hdr" sz="quarter"/>
          </p:nvPr>
        </p:nvSpPr>
        <p:spPr>
          <a:xfrm>
            <a:off x="1" y="0"/>
            <a:ext cx="7315200" cy="480060"/>
          </a:xfrm>
          <a:prstGeom prst="rect">
            <a:avLst/>
          </a:prstGeom>
        </p:spPr>
        <p:txBody>
          <a:bodyPr vert="horz" lIns="96654" tIns="48328" rIns="96654" bIns="48328" rtlCol="0"/>
          <a:lstStyle>
            <a:lvl1pPr algn="l">
              <a:defRPr sz="1300"/>
            </a:lvl1pPr>
          </a:lstStyle>
          <a:p>
            <a:pPr algn="ctr"/>
            <a:r>
              <a:rPr lang="en-US" dirty="0"/>
              <a:t>Lecture 1 – Orientation and intro to logic circuits – 2016-06-21</a:t>
            </a: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1" cy="480060"/>
          </a:xfrm>
          <a:prstGeom prst="rect">
            <a:avLst/>
          </a:prstGeom>
        </p:spPr>
        <p:txBody>
          <a:bodyPr vert="horz" lIns="96640" tIns="48321" rIns="96640" bIns="48321" rtlCol="0"/>
          <a:lstStyle>
            <a:lvl1pPr algn="l">
              <a:defRPr sz="1300"/>
            </a:lvl1pPr>
          </a:lstStyle>
          <a:p>
            <a:endParaRPr lang="en-US"/>
          </a:p>
        </p:txBody>
      </p:sp>
      <p:sp>
        <p:nvSpPr>
          <p:cNvPr id="3" name="Date Placeholder 2"/>
          <p:cNvSpPr>
            <a:spLocks noGrp="1"/>
          </p:cNvSpPr>
          <p:nvPr>
            <p:ph type="dt" idx="1"/>
          </p:nvPr>
        </p:nvSpPr>
        <p:spPr>
          <a:xfrm>
            <a:off x="4143589" y="0"/>
            <a:ext cx="3169921" cy="480060"/>
          </a:xfrm>
          <a:prstGeom prst="rect">
            <a:avLst/>
          </a:prstGeom>
        </p:spPr>
        <p:txBody>
          <a:bodyPr vert="horz" lIns="96640" tIns="48321" rIns="96640" bIns="48321" rtlCol="0"/>
          <a:lstStyle>
            <a:lvl1pPr algn="r">
              <a:defRPr sz="1300"/>
            </a:lvl1pPr>
          </a:lstStyle>
          <a:p>
            <a:fld id="{1BE3F526-AC99-4C79-87DD-F441C44B1992}" type="datetimeFigureOut">
              <a:rPr lang="en-US" smtClean="0"/>
              <a:pPr/>
              <a:t>10/13/2026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0" tIns="48321" rIns="96640" bIns="48321"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40" tIns="48321" rIns="96640" bIns="483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7" name="Slide Number Placeholder 6"/>
          <p:cNvSpPr>
            <a:spLocks noGrp="1"/>
          </p:cNvSpPr>
          <p:nvPr>
            <p:ph type="sldNum" sz="quarter" idx="5"/>
          </p:nvPr>
        </p:nvSpPr>
        <p:spPr>
          <a:xfrm>
            <a:off x="4143589" y="9119474"/>
            <a:ext cx="3169921" cy="480060"/>
          </a:xfrm>
          <a:prstGeom prst="rect">
            <a:avLst/>
          </a:prstGeom>
        </p:spPr>
        <p:txBody>
          <a:bodyPr vert="horz" lIns="96640" tIns="48321" rIns="96640" bIns="48321" rtlCol="0" anchor="b"/>
          <a:lstStyle>
            <a:lvl1pPr algn="r">
              <a:defRPr sz="1300"/>
            </a:lvl1pPr>
          </a:lstStyle>
          <a:p>
            <a:fld id="{6A76B06F-A4C4-4379-B8A7-E3C360C9FE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85638E-74C3-4D87-8CAC-615069874FF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a:t>
            </a:fld>
            <a:endParaRPr lang="en-US"/>
          </a:p>
        </p:txBody>
      </p:sp>
    </p:spTree>
    <p:extLst>
      <p:ext uri="{BB962C8B-B14F-4D97-AF65-F5344CB8AC3E}">
        <p14:creationId xmlns:p14="http://schemas.microsoft.com/office/powerpoint/2010/main" val="1007169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53BDE-5748-4C0C-73D2-1C2209E56F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8E3EE9-6F6A-00DB-37AB-250988E1FE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7A5C8F-AA03-7983-C531-9A725A7811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16C15D-1ECD-3B49-E1DF-B790F555E7D3}"/>
              </a:ext>
            </a:extLst>
          </p:cNvPr>
          <p:cNvSpPr>
            <a:spLocks noGrp="1"/>
          </p:cNvSpPr>
          <p:nvPr>
            <p:ph type="sldNum" sz="quarter" idx="10"/>
          </p:nvPr>
        </p:nvSpPr>
        <p:spPr/>
        <p:txBody>
          <a:bodyPr/>
          <a:lstStyle/>
          <a:p>
            <a:fld id="{6A76B06F-A4C4-4379-B8A7-E3C360C9FE2A}" type="slidenum">
              <a:rPr lang="en-US" smtClean="0"/>
              <a:pPr/>
              <a:t>3</a:t>
            </a:fld>
            <a:endParaRPr lang="en-US"/>
          </a:p>
        </p:txBody>
      </p:sp>
    </p:spTree>
    <p:extLst>
      <p:ext uri="{BB962C8B-B14F-4D97-AF65-F5344CB8AC3E}">
        <p14:creationId xmlns:p14="http://schemas.microsoft.com/office/powerpoint/2010/main" val="2618841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a:t>
            </a:fld>
            <a:endParaRPr lang="en-US"/>
          </a:p>
        </p:txBody>
      </p:sp>
    </p:spTree>
    <p:extLst>
      <p:ext uri="{BB962C8B-B14F-4D97-AF65-F5344CB8AC3E}">
        <p14:creationId xmlns:p14="http://schemas.microsoft.com/office/powerpoint/2010/main" val="2413491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7</a:t>
            </a:fld>
            <a:endParaRPr lang="en-US"/>
          </a:p>
        </p:txBody>
      </p:sp>
    </p:spTree>
    <p:extLst>
      <p:ext uri="{BB962C8B-B14F-4D97-AF65-F5344CB8AC3E}">
        <p14:creationId xmlns:p14="http://schemas.microsoft.com/office/powerpoint/2010/main" val="3620538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8</a:t>
            </a:fld>
            <a:endParaRPr lang="en-US"/>
          </a:p>
        </p:txBody>
      </p:sp>
    </p:spTree>
    <p:extLst>
      <p:ext uri="{BB962C8B-B14F-4D97-AF65-F5344CB8AC3E}">
        <p14:creationId xmlns:p14="http://schemas.microsoft.com/office/powerpoint/2010/main" val="4078910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886A9-551F-27CB-D7E4-07E201F83A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48F50B-C20C-360B-D1DA-7A296FCD6A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3C9A18-0A9C-3629-C4B2-BE6737E7E7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3239690-51B8-7F52-18F6-340C0A3B0357}"/>
              </a:ext>
            </a:extLst>
          </p:cNvPr>
          <p:cNvSpPr>
            <a:spLocks noGrp="1"/>
          </p:cNvSpPr>
          <p:nvPr>
            <p:ph type="sldNum" sz="quarter" idx="5"/>
          </p:nvPr>
        </p:nvSpPr>
        <p:spPr/>
        <p:txBody>
          <a:bodyPr/>
          <a:lstStyle/>
          <a:p>
            <a:fld id="{6A76B06F-A4C4-4379-B8A7-E3C360C9FE2A}" type="slidenum">
              <a:rPr lang="en-US" smtClean="0"/>
              <a:pPr/>
              <a:t>9</a:t>
            </a:fld>
            <a:endParaRPr lang="en-US"/>
          </a:p>
        </p:txBody>
      </p:sp>
    </p:spTree>
    <p:extLst>
      <p:ext uri="{BB962C8B-B14F-4D97-AF65-F5344CB8AC3E}">
        <p14:creationId xmlns:p14="http://schemas.microsoft.com/office/powerpoint/2010/main" val="963924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026DF-8E72-6AFD-8F1E-4FEDB97D27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A6270F-3FE0-6A6B-644E-FE0E24D1B0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C53D44-B32C-7BCE-F3F8-60DFC0E4D4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B59F5B-DAA0-87A3-B263-808FF020BF27}"/>
              </a:ext>
            </a:extLst>
          </p:cNvPr>
          <p:cNvSpPr>
            <a:spLocks noGrp="1"/>
          </p:cNvSpPr>
          <p:nvPr>
            <p:ph type="sldNum" sz="quarter" idx="10"/>
          </p:nvPr>
        </p:nvSpPr>
        <p:spPr/>
        <p:txBody>
          <a:bodyPr/>
          <a:lstStyle/>
          <a:p>
            <a:fld id="{6A76B06F-A4C4-4379-B8A7-E3C360C9FE2A}" type="slidenum">
              <a:rPr lang="en-US" smtClean="0"/>
              <a:pPr/>
              <a:t>10</a:t>
            </a:fld>
            <a:endParaRPr lang="en-US"/>
          </a:p>
        </p:txBody>
      </p:sp>
    </p:spTree>
    <p:extLst>
      <p:ext uri="{BB962C8B-B14F-4D97-AF65-F5344CB8AC3E}">
        <p14:creationId xmlns:p14="http://schemas.microsoft.com/office/powerpoint/2010/main" val="471803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4DC6F-2D48-7F09-0461-343B3F111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17594E-319D-5314-4BC1-E427F75398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FD5837-FECB-3094-26D6-B4A84B868B4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0821CA-CC33-92EB-BF21-B6FC54B3E883}"/>
              </a:ext>
            </a:extLst>
          </p:cNvPr>
          <p:cNvSpPr>
            <a:spLocks noGrp="1"/>
          </p:cNvSpPr>
          <p:nvPr>
            <p:ph type="sldNum" sz="quarter" idx="10"/>
          </p:nvPr>
        </p:nvSpPr>
        <p:spPr/>
        <p:txBody>
          <a:bodyPr/>
          <a:lstStyle/>
          <a:p>
            <a:fld id="{6A76B06F-A4C4-4379-B8A7-E3C360C9FE2A}" type="slidenum">
              <a:rPr lang="en-US" smtClean="0"/>
              <a:pPr/>
              <a:t>16</a:t>
            </a:fld>
            <a:endParaRPr lang="en-US"/>
          </a:p>
        </p:txBody>
      </p:sp>
    </p:spTree>
    <p:extLst>
      <p:ext uri="{BB962C8B-B14F-4D97-AF65-F5344CB8AC3E}">
        <p14:creationId xmlns:p14="http://schemas.microsoft.com/office/powerpoint/2010/main" val="4064591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a:extLst>
              <a:ext uri="{FF2B5EF4-FFF2-40B4-BE49-F238E27FC236}">
                <a16:creationId xmlns:a16="http://schemas.microsoft.com/office/drawing/2014/main" id="{B4BD5AF7-2184-493F-8EB4-5BFA2A622D50}"/>
              </a:ext>
            </a:extLst>
          </p:cNvPr>
          <p:cNvSpPr>
            <a:spLocks noGrp="1" noChangeArrowheads="1"/>
          </p:cNvSpPr>
          <p:nvPr>
            <p:ph type="sldNum" sz="quarter" idx="5"/>
          </p:nvPr>
        </p:nvSpPr>
        <p:spPr>
          <a:ln/>
        </p:spPr>
        <p:txBody>
          <a:bodyPr/>
          <a:lstStyle/>
          <a:p>
            <a:fld id="{4AFA09F0-7559-406B-9A56-AFF708555875}" type="slidenum">
              <a:rPr lang="en-US" altLang="en-US"/>
              <a:pPr/>
              <a:t>17</a:t>
            </a:fld>
            <a:endParaRPr lang="en-US" altLang="en-US"/>
          </a:p>
        </p:txBody>
      </p:sp>
      <p:sp>
        <p:nvSpPr>
          <p:cNvPr id="103426" name="Rectangle 2">
            <a:extLst>
              <a:ext uri="{FF2B5EF4-FFF2-40B4-BE49-F238E27FC236}">
                <a16:creationId xmlns:a16="http://schemas.microsoft.com/office/drawing/2014/main" id="{CB92F48A-A052-418A-81A7-3275B2311AA5}"/>
              </a:ext>
            </a:extLst>
          </p:cNvPr>
          <p:cNvSpPr>
            <a:spLocks noGrp="1" noRot="1" noChangeAspect="1" noChangeArrowheads="1" noTextEdit="1"/>
          </p:cNvSpPr>
          <p:nvPr>
            <p:ph type="sldImg"/>
          </p:nvPr>
        </p:nvSpPr>
        <p:spPr>
          <a:xfrm>
            <a:off x="1325563" y="812800"/>
            <a:ext cx="4333875" cy="3249613"/>
          </a:xfrm>
          <a:ln cap="flat"/>
        </p:spPr>
      </p:sp>
      <p:sp>
        <p:nvSpPr>
          <p:cNvPr id="103427" name="Rectangle 3">
            <a:extLst>
              <a:ext uri="{FF2B5EF4-FFF2-40B4-BE49-F238E27FC236}">
                <a16:creationId xmlns:a16="http://schemas.microsoft.com/office/drawing/2014/main" id="{E07E43A9-85A8-4EE6-B6A4-CFC621B96A35}"/>
              </a:ext>
            </a:extLst>
          </p:cNvPr>
          <p:cNvSpPr>
            <a:spLocks noGrp="1" noChangeArrowheads="1"/>
          </p:cNvSpPr>
          <p:nvPr>
            <p:ph type="body" idx="1"/>
          </p:nvPr>
        </p:nvSpPr>
        <p:spPr>
          <a:ln/>
        </p:spPr>
        <p:txBody>
          <a:bodyPr/>
          <a:lstStyle/>
          <a:p>
            <a:endParaRPr lang="en-US" altLang="en-US"/>
          </a:p>
        </p:txBody>
      </p:sp>
    </p:spTree>
    <p:extLst>
      <p:ext uri="{BB962C8B-B14F-4D97-AF65-F5344CB8AC3E}">
        <p14:creationId xmlns:p14="http://schemas.microsoft.com/office/powerpoint/2010/main" val="88413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19</a:t>
            </a:fld>
            <a:endParaRPr lang="en-US"/>
          </a:p>
        </p:txBody>
      </p:sp>
    </p:spTree>
    <p:extLst>
      <p:ext uri="{BB962C8B-B14F-4D97-AF65-F5344CB8AC3E}">
        <p14:creationId xmlns:p14="http://schemas.microsoft.com/office/powerpoint/2010/main" val="355102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34</a:t>
            </a:fld>
            <a:endParaRPr lang="en-US"/>
          </a:p>
        </p:txBody>
      </p:sp>
    </p:spTree>
    <p:extLst>
      <p:ext uri="{BB962C8B-B14F-4D97-AF65-F5344CB8AC3E}">
        <p14:creationId xmlns:p14="http://schemas.microsoft.com/office/powerpoint/2010/main" val="3985829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35</a:t>
            </a:fld>
            <a:endParaRPr lang="en-US"/>
          </a:p>
        </p:txBody>
      </p:sp>
    </p:spTree>
    <p:extLst>
      <p:ext uri="{BB962C8B-B14F-4D97-AF65-F5344CB8AC3E}">
        <p14:creationId xmlns:p14="http://schemas.microsoft.com/office/powerpoint/2010/main" val="4193836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36</a:t>
            </a:fld>
            <a:endParaRPr lang="en-US"/>
          </a:p>
        </p:txBody>
      </p:sp>
    </p:spTree>
    <p:extLst>
      <p:ext uri="{BB962C8B-B14F-4D97-AF65-F5344CB8AC3E}">
        <p14:creationId xmlns:p14="http://schemas.microsoft.com/office/powerpoint/2010/main" val="1327868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37</a:t>
            </a:fld>
            <a:endParaRPr lang="en-US"/>
          </a:p>
        </p:txBody>
      </p:sp>
    </p:spTree>
    <p:extLst>
      <p:ext uri="{BB962C8B-B14F-4D97-AF65-F5344CB8AC3E}">
        <p14:creationId xmlns:p14="http://schemas.microsoft.com/office/powerpoint/2010/main" val="481324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38</a:t>
            </a:fld>
            <a:endParaRPr lang="en-US"/>
          </a:p>
        </p:txBody>
      </p:sp>
    </p:spTree>
    <p:extLst>
      <p:ext uri="{BB962C8B-B14F-4D97-AF65-F5344CB8AC3E}">
        <p14:creationId xmlns:p14="http://schemas.microsoft.com/office/powerpoint/2010/main" val="17918450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39</a:t>
            </a:fld>
            <a:endParaRPr lang="en-US"/>
          </a:p>
        </p:txBody>
      </p:sp>
    </p:spTree>
    <p:extLst>
      <p:ext uri="{BB962C8B-B14F-4D97-AF65-F5344CB8AC3E}">
        <p14:creationId xmlns:p14="http://schemas.microsoft.com/office/powerpoint/2010/main" val="39352470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40</a:t>
            </a:fld>
            <a:endParaRPr lang="en-US"/>
          </a:p>
        </p:txBody>
      </p:sp>
    </p:spTree>
    <p:extLst>
      <p:ext uri="{BB962C8B-B14F-4D97-AF65-F5344CB8AC3E}">
        <p14:creationId xmlns:p14="http://schemas.microsoft.com/office/powerpoint/2010/main" val="3230931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74D09-15D7-DE1F-B304-46CDD3BFA9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3C745D-5D26-9E7F-DFD0-2FADEC40DD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6D75F3-613F-32E0-1EA3-C45E7448302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A50897-907B-7E96-DE4F-9F4CA73ED8FB}"/>
              </a:ext>
            </a:extLst>
          </p:cNvPr>
          <p:cNvSpPr>
            <a:spLocks noGrp="1"/>
          </p:cNvSpPr>
          <p:nvPr>
            <p:ph type="sldNum" sz="quarter" idx="10"/>
          </p:nvPr>
        </p:nvSpPr>
        <p:spPr/>
        <p:txBody>
          <a:bodyPr/>
          <a:lstStyle/>
          <a:p>
            <a:fld id="{6A76B06F-A4C4-4379-B8A7-E3C360C9FE2A}" type="slidenum">
              <a:rPr lang="en-US" smtClean="0"/>
              <a:pPr/>
              <a:t>41</a:t>
            </a:fld>
            <a:endParaRPr lang="en-US"/>
          </a:p>
        </p:txBody>
      </p:sp>
    </p:spTree>
    <p:extLst>
      <p:ext uri="{BB962C8B-B14F-4D97-AF65-F5344CB8AC3E}">
        <p14:creationId xmlns:p14="http://schemas.microsoft.com/office/powerpoint/2010/main" val="286450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a:extLst>
              <a:ext uri="{FF2B5EF4-FFF2-40B4-BE49-F238E27FC236}">
                <a16:creationId xmlns:a16="http://schemas.microsoft.com/office/drawing/2014/main" id="{510609F8-0756-4BAA-902E-5F6005DE1AE6}"/>
              </a:ext>
            </a:extLst>
          </p:cNvPr>
          <p:cNvSpPr>
            <a:spLocks noGrp="1" noChangeArrowheads="1"/>
          </p:cNvSpPr>
          <p:nvPr>
            <p:ph type="sldNum" sz="quarter" idx="5"/>
          </p:nvPr>
        </p:nvSpPr>
        <p:spPr>
          <a:ln/>
        </p:spPr>
        <p:txBody>
          <a:bodyPr/>
          <a:lstStyle/>
          <a:p>
            <a:fld id="{1CE051D0-2412-427D-B070-D6BC799F388A}" type="slidenum">
              <a:rPr lang="en-US" altLang="en-US"/>
              <a:pPr/>
              <a:t>42</a:t>
            </a:fld>
            <a:endParaRPr lang="en-US" altLang="en-US"/>
          </a:p>
        </p:txBody>
      </p:sp>
      <p:sp>
        <p:nvSpPr>
          <p:cNvPr id="142338" name="Rectangle 2">
            <a:extLst>
              <a:ext uri="{FF2B5EF4-FFF2-40B4-BE49-F238E27FC236}">
                <a16:creationId xmlns:a16="http://schemas.microsoft.com/office/drawing/2014/main" id="{AD5FA42E-E41C-4EA5-B025-494AA39160BE}"/>
              </a:ext>
            </a:extLst>
          </p:cNvPr>
          <p:cNvSpPr>
            <a:spLocks noGrp="1" noRot="1" noChangeAspect="1" noChangeArrowheads="1" noTextEdit="1"/>
          </p:cNvSpPr>
          <p:nvPr>
            <p:ph type="sldImg"/>
          </p:nvPr>
        </p:nvSpPr>
        <p:spPr>
          <a:xfrm>
            <a:off x="1325563" y="812800"/>
            <a:ext cx="4333875" cy="3249613"/>
          </a:xfrm>
          <a:ln cap="flat"/>
        </p:spPr>
      </p:sp>
      <p:sp>
        <p:nvSpPr>
          <p:cNvPr id="142339" name="Rectangle 3">
            <a:extLst>
              <a:ext uri="{FF2B5EF4-FFF2-40B4-BE49-F238E27FC236}">
                <a16:creationId xmlns:a16="http://schemas.microsoft.com/office/drawing/2014/main" id="{67D48A42-5B7C-4175-89BC-A961745BDC9D}"/>
              </a:ext>
            </a:extLst>
          </p:cNvPr>
          <p:cNvSpPr>
            <a:spLocks noGrp="1" noChangeArrowheads="1"/>
          </p:cNvSpPr>
          <p:nvPr>
            <p:ph type="body" idx="1"/>
          </p:nvPr>
        </p:nvSpPr>
        <p:spPr>
          <a:ln/>
        </p:spPr>
        <p:txBody>
          <a:bodyPr/>
          <a:lstStyle/>
          <a:p>
            <a:endParaRPr lang="en-US" altLang="en-US"/>
          </a:p>
        </p:txBody>
      </p:sp>
    </p:spTree>
    <p:extLst>
      <p:ext uri="{BB962C8B-B14F-4D97-AF65-F5344CB8AC3E}">
        <p14:creationId xmlns:p14="http://schemas.microsoft.com/office/powerpoint/2010/main" val="20822464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43</a:t>
            </a:fld>
            <a:endParaRPr lang="en-US"/>
          </a:p>
        </p:txBody>
      </p:sp>
    </p:spTree>
    <p:extLst>
      <p:ext uri="{BB962C8B-B14F-4D97-AF65-F5344CB8AC3E}">
        <p14:creationId xmlns:p14="http://schemas.microsoft.com/office/powerpoint/2010/main" val="3806728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44</a:t>
            </a:fld>
            <a:endParaRPr lang="en-US"/>
          </a:p>
        </p:txBody>
      </p:sp>
    </p:spTree>
    <p:extLst>
      <p:ext uri="{BB962C8B-B14F-4D97-AF65-F5344CB8AC3E}">
        <p14:creationId xmlns:p14="http://schemas.microsoft.com/office/powerpoint/2010/main" val="195047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45</a:t>
            </a:fld>
            <a:endParaRPr lang="en-US"/>
          </a:p>
        </p:txBody>
      </p:sp>
    </p:spTree>
    <p:extLst>
      <p:ext uri="{BB962C8B-B14F-4D97-AF65-F5344CB8AC3E}">
        <p14:creationId xmlns:p14="http://schemas.microsoft.com/office/powerpoint/2010/main" val="8586849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46</a:t>
            </a:fld>
            <a:endParaRPr lang="en-US"/>
          </a:p>
        </p:txBody>
      </p:sp>
    </p:spTree>
    <p:extLst>
      <p:ext uri="{BB962C8B-B14F-4D97-AF65-F5344CB8AC3E}">
        <p14:creationId xmlns:p14="http://schemas.microsoft.com/office/powerpoint/2010/main" val="29600487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47</a:t>
            </a:fld>
            <a:endParaRPr lang="en-US"/>
          </a:p>
        </p:txBody>
      </p:sp>
    </p:spTree>
    <p:extLst>
      <p:ext uri="{BB962C8B-B14F-4D97-AF65-F5344CB8AC3E}">
        <p14:creationId xmlns:p14="http://schemas.microsoft.com/office/powerpoint/2010/main" val="17278335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48</a:t>
            </a:fld>
            <a:endParaRPr lang="en-US"/>
          </a:p>
        </p:txBody>
      </p:sp>
    </p:spTree>
    <p:extLst>
      <p:ext uri="{BB962C8B-B14F-4D97-AF65-F5344CB8AC3E}">
        <p14:creationId xmlns:p14="http://schemas.microsoft.com/office/powerpoint/2010/main" val="22867826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49</a:t>
            </a:fld>
            <a:endParaRPr lang="en-US"/>
          </a:p>
        </p:txBody>
      </p:sp>
    </p:spTree>
    <p:extLst>
      <p:ext uri="{BB962C8B-B14F-4D97-AF65-F5344CB8AC3E}">
        <p14:creationId xmlns:p14="http://schemas.microsoft.com/office/powerpoint/2010/main" val="1098645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50</a:t>
            </a:fld>
            <a:endParaRPr lang="en-US"/>
          </a:p>
        </p:txBody>
      </p:sp>
    </p:spTree>
    <p:extLst>
      <p:ext uri="{BB962C8B-B14F-4D97-AF65-F5344CB8AC3E}">
        <p14:creationId xmlns:p14="http://schemas.microsoft.com/office/powerpoint/2010/main" val="18164807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a:extLst>
              <a:ext uri="{FF2B5EF4-FFF2-40B4-BE49-F238E27FC236}">
                <a16:creationId xmlns:a16="http://schemas.microsoft.com/office/drawing/2014/main" id="{983927CD-A3AF-4AB8-B510-A69EE772917F}"/>
              </a:ext>
            </a:extLst>
          </p:cNvPr>
          <p:cNvSpPr>
            <a:spLocks noGrp="1" noChangeArrowheads="1"/>
          </p:cNvSpPr>
          <p:nvPr>
            <p:ph type="sldNum" sz="quarter" idx="5"/>
          </p:nvPr>
        </p:nvSpPr>
        <p:spPr>
          <a:ln/>
        </p:spPr>
        <p:txBody>
          <a:bodyPr/>
          <a:lstStyle/>
          <a:p>
            <a:fld id="{0C2BFD16-A9EE-4ACF-98CA-34A577F4EB87}" type="slidenum">
              <a:rPr lang="en-US" altLang="en-US"/>
              <a:pPr/>
              <a:t>51</a:t>
            </a:fld>
            <a:endParaRPr lang="en-US" altLang="en-US"/>
          </a:p>
        </p:txBody>
      </p:sp>
      <p:sp>
        <p:nvSpPr>
          <p:cNvPr id="148482" name="Rectangle 2">
            <a:extLst>
              <a:ext uri="{FF2B5EF4-FFF2-40B4-BE49-F238E27FC236}">
                <a16:creationId xmlns:a16="http://schemas.microsoft.com/office/drawing/2014/main" id="{8B93B6B4-F9F0-405D-A5F9-4B5CAB93CA5C}"/>
              </a:ext>
            </a:extLst>
          </p:cNvPr>
          <p:cNvSpPr>
            <a:spLocks noGrp="1" noRot="1" noChangeAspect="1" noChangeArrowheads="1" noTextEdit="1"/>
          </p:cNvSpPr>
          <p:nvPr>
            <p:ph type="sldImg"/>
          </p:nvPr>
        </p:nvSpPr>
        <p:spPr>
          <a:xfrm>
            <a:off x="1325563" y="812800"/>
            <a:ext cx="4333875" cy="3249613"/>
          </a:xfrm>
          <a:ln cap="flat"/>
        </p:spPr>
      </p:sp>
      <p:sp>
        <p:nvSpPr>
          <p:cNvPr id="148483" name="Rectangle 3">
            <a:extLst>
              <a:ext uri="{FF2B5EF4-FFF2-40B4-BE49-F238E27FC236}">
                <a16:creationId xmlns:a16="http://schemas.microsoft.com/office/drawing/2014/main" id="{BC475B8A-1B81-4952-8A09-7E10BB7DCF7F}"/>
              </a:ext>
            </a:extLst>
          </p:cNvPr>
          <p:cNvSpPr>
            <a:spLocks noGrp="1" noChangeArrowheads="1"/>
          </p:cNvSpPr>
          <p:nvPr>
            <p:ph type="body" idx="1"/>
          </p:nvPr>
        </p:nvSpPr>
        <p:spPr>
          <a:ln/>
        </p:spPr>
        <p:txBody>
          <a:bodyPr/>
          <a:lstStyle/>
          <a:p>
            <a:endParaRPr lang="en-US" altLang="en-US"/>
          </a:p>
        </p:txBody>
      </p:sp>
    </p:spTree>
    <p:extLst>
      <p:ext uri="{BB962C8B-B14F-4D97-AF65-F5344CB8AC3E}">
        <p14:creationId xmlns:p14="http://schemas.microsoft.com/office/powerpoint/2010/main" val="2839792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52</a:t>
            </a:fld>
            <a:endParaRPr lang="en-US"/>
          </a:p>
        </p:txBody>
      </p:sp>
    </p:spTree>
    <p:extLst>
      <p:ext uri="{BB962C8B-B14F-4D97-AF65-F5344CB8AC3E}">
        <p14:creationId xmlns:p14="http://schemas.microsoft.com/office/powerpoint/2010/main" val="1397231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53</a:t>
            </a:fld>
            <a:endParaRPr lang="en-US"/>
          </a:p>
        </p:txBody>
      </p:sp>
    </p:spTree>
    <p:extLst>
      <p:ext uri="{BB962C8B-B14F-4D97-AF65-F5344CB8AC3E}">
        <p14:creationId xmlns:p14="http://schemas.microsoft.com/office/powerpoint/2010/main" val="21107062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54</a:t>
            </a:fld>
            <a:endParaRPr lang="en-US"/>
          </a:p>
        </p:txBody>
      </p:sp>
    </p:spTree>
    <p:extLst>
      <p:ext uri="{BB962C8B-B14F-4D97-AF65-F5344CB8AC3E}">
        <p14:creationId xmlns:p14="http://schemas.microsoft.com/office/powerpoint/2010/main" val="37764736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59CF1-E8A5-6248-86C2-98260501A2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8EA4B5-031A-D7CC-511E-AA744A1128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B29FE3-48AA-6B3F-476D-975B6FF66D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BC7970-D4FD-0A71-8191-9C668E99BA86}"/>
              </a:ext>
            </a:extLst>
          </p:cNvPr>
          <p:cNvSpPr>
            <a:spLocks noGrp="1"/>
          </p:cNvSpPr>
          <p:nvPr>
            <p:ph type="sldNum" sz="quarter" idx="10"/>
          </p:nvPr>
        </p:nvSpPr>
        <p:spPr/>
        <p:txBody>
          <a:bodyPr/>
          <a:lstStyle/>
          <a:p>
            <a:fld id="{6A76B06F-A4C4-4379-B8A7-E3C360C9FE2A}" type="slidenum">
              <a:rPr lang="en-US" smtClean="0"/>
              <a:pPr/>
              <a:t>55</a:t>
            </a:fld>
            <a:endParaRPr lang="en-US"/>
          </a:p>
        </p:txBody>
      </p:sp>
    </p:spTree>
    <p:extLst>
      <p:ext uri="{BB962C8B-B14F-4D97-AF65-F5344CB8AC3E}">
        <p14:creationId xmlns:p14="http://schemas.microsoft.com/office/powerpoint/2010/main" val="35938675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56</a:t>
            </a:fld>
            <a:endParaRPr lang="en-US"/>
          </a:p>
        </p:txBody>
      </p:sp>
    </p:spTree>
    <p:extLst>
      <p:ext uri="{BB962C8B-B14F-4D97-AF65-F5344CB8AC3E}">
        <p14:creationId xmlns:p14="http://schemas.microsoft.com/office/powerpoint/2010/main" val="32384598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B29951EF-915F-432E-B5E4-E900FDB89433}" type="slidenum">
              <a:rPr lang="en-US" altLang="en-US"/>
              <a:pPr/>
              <a:t>57</a:t>
            </a:fld>
            <a:endParaRPr lang="en-US" altLang="en-US"/>
          </a:p>
        </p:txBody>
      </p:sp>
      <p:sp>
        <p:nvSpPr>
          <p:cNvPr id="218114" name="Rectangle 2"/>
          <p:cNvSpPr>
            <a:spLocks noGrp="1" noRot="1" noChangeAspect="1" noChangeArrowheads="1" noTextEdit="1"/>
          </p:cNvSpPr>
          <p:nvPr>
            <p:ph type="sldImg"/>
          </p:nvPr>
        </p:nvSpPr>
        <p:spPr>
          <a:xfrm>
            <a:off x="1325563" y="812800"/>
            <a:ext cx="4333875" cy="3249613"/>
          </a:xfrm>
          <a:ln cap="flat"/>
        </p:spPr>
      </p:sp>
      <p:sp>
        <p:nvSpPr>
          <p:cNvPr id="218115" name="Rectangle 3"/>
          <p:cNvSpPr>
            <a:spLocks noGrp="1" noChangeArrowheads="1"/>
          </p:cNvSpPr>
          <p:nvPr>
            <p:ph type="body" idx="1"/>
          </p:nvPr>
        </p:nvSpPr>
        <p:spPr>
          <a:ln/>
        </p:spPr>
        <p:txBody>
          <a:bodyPr/>
          <a:lstStyle/>
          <a:p>
            <a:endParaRPr lang="en-US" altLang="en-US"/>
          </a:p>
        </p:txBody>
      </p:sp>
    </p:spTree>
    <p:extLst>
      <p:ext uri="{BB962C8B-B14F-4D97-AF65-F5344CB8AC3E}">
        <p14:creationId xmlns:p14="http://schemas.microsoft.com/office/powerpoint/2010/main" val="33723820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8B1A2B0F-E199-4281-801A-8FE19B83C7A5}" type="slidenum">
              <a:rPr lang="en-US" altLang="en-US"/>
              <a:pPr/>
              <a:t>58</a:t>
            </a:fld>
            <a:endParaRPr lang="en-US" altLang="en-US"/>
          </a:p>
        </p:txBody>
      </p:sp>
      <p:sp>
        <p:nvSpPr>
          <p:cNvPr id="220162" name="Rectangle 2"/>
          <p:cNvSpPr>
            <a:spLocks noGrp="1" noRot="1" noChangeAspect="1" noChangeArrowheads="1" noTextEdit="1"/>
          </p:cNvSpPr>
          <p:nvPr>
            <p:ph type="sldImg"/>
          </p:nvPr>
        </p:nvSpPr>
        <p:spPr>
          <a:xfrm>
            <a:off x="1325563" y="812800"/>
            <a:ext cx="4333875" cy="3249613"/>
          </a:xfrm>
          <a:ln cap="flat"/>
        </p:spPr>
      </p:sp>
      <p:sp>
        <p:nvSpPr>
          <p:cNvPr id="220163" name="Rectangle 3"/>
          <p:cNvSpPr>
            <a:spLocks noGrp="1" noChangeArrowheads="1"/>
          </p:cNvSpPr>
          <p:nvPr>
            <p:ph type="body" idx="1"/>
          </p:nvPr>
        </p:nvSpPr>
        <p:spPr>
          <a:ln/>
        </p:spPr>
        <p:txBody>
          <a:bodyPr/>
          <a:lstStyle/>
          <a:p>
            <a:endParaRPr lang="en-US" altLang="en-US"/>
          </a:p>
        </p:txBody>
      </p:sp>
    </p:spTree>
    <p:extLst>
      <p:ext uri="{BB962C8B-B14F-4D97-AF65-F5344CB8AC3E}">
        <p14:creationId xmlns:p14="http://schemas.microsoft.com/office/powerpoint/2010/main" val="14133005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60</a:t>
            </a:fld>
            <a:endParaRPr lang="en-US"/>
          </a:p>
        </p:txBody>
      </p:sp>
    </p:spTree>
    <p:extLst>
      <p:ext uri="{BB962C8B-B14F-4D97-AF65-F5344CB8AC3E}">
        <p14:creationId xmlns:p14="http://schemas.microsoft.com/office/powerpoint/2010/main" val="4765875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61</a:t>
            </a:fld>
            <a:endParaRPr lang="en-US"/>
          </a:p>
        </p:txBody>
      </p:sp>
    </p:spTree>
    <p:extLst>
      <p:ext uri="{BB962C8B-B14F-4D97-AF65-F5344CB8AC3E}">
        <p14:creationId xmlns:p14="http://schemas.microsoft.com/office/powerpoint/2010/main" val="25409041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62</a:t>
            </a:fld>
            <a:endParaRPr lang="en-US"/>
          </a:p>
        </p:txBody>
      </p:sp>
    </p:spTree>
    <p:extLst>
      <p:ext uri="{BB962C8B-B14F-4D97-AF65-F5344CB8AC3E}">
        <p14:creationId xmlns:p14="http://schemas.microsoft.com/office/powerpoint/2010/main" val="12024935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63</a:t>
            </a:fld>
            <a:endParaRPr lang="en-US"/>
          </a:p>
        </p:txBody>
      </p:sp>
    </p:spTree>
    <p:extLst>
      <p:ext uri="{BB962C8B-B14F-4D97-AF65-F5344CB8AC3E}">
        <p14:creationId xmlns:p14="http://schemas.microsoft.com/office/powerpoint/2010/main" val="3718441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64</a:t>
            </a:fld>
            <a:endParaRPr lang="en-US"/>
          </a:p>
        </p:txBody>
      </p:sp>
    </p:spTree>
    <p:extLst>
      <p:ext uri="{BB962C8B-B14F-4D97-AF65-F5344CB8AC3E}">
        <p14:creationId xmlns:p14="http://schemas.microsoft.com/office/powerpoint/2010/main" val="36418282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65</a:t>
            </a:fld>
            <a:endParaRPr lang="en-US"/>
          </a:p>
        </p:txBody>
      </p:sp>
    </p:spTree>
    <p:extLst>
      <p:ext uri="{BB962C8B-B14F-4D97-AF65-F5344CB8AC3E}">
        <p14:creationId xmlns:p14="http://schemas.microsoft.com/office/powerpoint/2010/main" val="1558980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3EDBC-E1CB-447B-A6CB-199B83D30E55}"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0" indent="0">
              <a:spcBef>
                <a:spcPts val="1500"/>
              </a:spcBef>
              <a:buNone/>
              <a:defRPr sz="2400"/>
            </a:lvl1pPr>
            <a:lvl2pPr marL="461963" indent="-4763">
              <a:spcBef>
                <a:spcPts val="1000"/>
              </a:spcBef>
              <a:buNone/>
              <a:defRPr sz="2400"/>
            </a:lvl2pPr>
            <a:lvl3pPr marL="914400" indent="0">
              <a:spcBef>
                <a:spcPts val="800"/>
              </a:spcBef>
              <a:buNone/>
              <a:defRPr sz="2400"/>
            </a:lvl3pPr>
            <a:lvl4pPr marL="1376363" indent="-3175">
              <a:buNone/>
              <a:defRPr sz="2400"/>
            </a:lvl4pPr>
            <a:lvl5pPr marL="1828800" indent="0">
              <a:buNone/>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3A85E6C-F4B7-4AD9-B1ED-405758048340}"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410A0-A706-4F13-BF64-58113C4E9CAB}"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24FADF-F447-4E26-B962-00197790B4FB}"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3A1F53-4D72-4C45-B9D5-E8FF860BA800}" type="datetime1">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0F973B-7A82-41D8-B415-3A7165D2F9E1}" type="datetime1">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C4DA78-41C2-45EF-912A-AD1352A66385}" type="datetime1">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7AB5EC-A1EA-4B4C-8127-813C8198BD91}"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A199BA-C41E-4203-8A1A-FBA6FE020700}"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CA606A-AAA3-4CF0-A5AD-CDB7DB4BC3A1}"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723412-A15C-45A3-8229-867492880CF6}"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130651-BB49-4BDA-A267-083EB78EE007}" type="datetime1">
              <a:rPr lang="en-US" smtClean="0"/>
              <a:t>10/13/2026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59B09-23C8-46BA-B508-CE17BADF42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eb.eecs.umich.edu/~nha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nham@umich.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en.wikipedia.org/wiki/Dennis_Ritchie#/media/File:Ken_Thompson_and_Dennis_Ritchie.jpg" TargetMode="External"/><Relationship Id="rId5" Type="http://schemas.openxmlformats.org/officeDocument/2006/relationships/image" Target="../media/image2.jpeg"/><Relationship Id="rId4" Type="http://schemas.openxmlformats.org/officeDocument/2006/relationships/hyperlink" Target="http://emulator.pdp-11.org.ru/misc/1978.07_-_Bell_System_Technical_Journal.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s://people.eecs.berkeley.edu/~brewer/cs262/unix.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0"/>
            <a:ext cx="8229600" cy="1905000"/>
          </a:xfrm>
        </p:spPr>
        <p:txBody>
          <a:bodyPr>
            <a:normAutofit fontScale="90000"/>
          </a:bodyPr>
          <a:lstStyle/>
          <a:p>
            <a:r>
              <a:rPr lang="en-US" sz="4000" dirty="0"/>
              <a:t>EECS 498 System Design of a Search Engine</a:t>
            </a:r>
            <a:br>
              <a:rPr lang="en-US" sz="3600" dirty="0"/>
            </a:br>
            <a:r>
              <a:rPr lang="en-US" sz="3100" dirty="0"/>
              <a:t>Winter 2026</a:t>
            </a:r>
            <a:br>
              <a:rPr lang="en-US" sz="4000" dirty="0"/>
            </a:br>
            <a:r>
              <a:rPr lang="en-US" sz="3100" dirty="0"/>
              <a:t>Lecture 8:  Processes and threads</a:t>
            </a:r>
          </a:p>
        </p:txBody>
      </p:sp>
      <p:sp>
        <p:nvSpPr>
          <p:cNvPr id="6" name="Content Placeholder 2"/>
          <p:cNvSpPr txBox="1">
            <a:spLocks/>
          </p:cNvSpPr>
          <p:nvPr/>
        </p:nvSpPr>
        <p:spPr>
          <a:xfrm>
            <a:off x="1321724" y="3962400"/>
            <a:ext cx="6679276" cy="1143000"/>
          </a:xfrm>
          <a:prstGeom prst="rect">
            <a:avLst/>
          </a:prstGeom>
        </p:spPr>
        <p:txBody>
          <a:bodyPr vert="horz" lIns="91440" tIns="45720" rIns="91440" bIns="45720" rtlCol="0">
            <a:normAutofit/>
          </a:bodyPr>
          <a:lstStyle/>
          <a:p>
            <a:pPr marR="0" lvl="0" algn="ctr" defTabSz="914400" rtl="0" eaLnBrk="1" fontAlgn="auto" latinLnBrk="0" hangingPunct="1">
              <a:lnSpc>
                <a:spcPct val="100000"/>
              </a:lnSpc>
              <a:spcBef>
                <a:spcPts val="800"/>
              </a:spcBef>
              <a:spcAft>
                <a:spcPts val="0"/>
              </a:spcAft>
              <a:buClrTx/>
              <a:buSzTx/>
              <a:buFont typeface="Arial" pitchFamily="34" charset="0"/>
              <a:buNone/>
              <a:tabLst/>
              <a:defRPr/>
            </a:pPr>
            <a: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t>Nicole Hamilton</a:t>
            </a:r>
            <a:b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hlinkClick r:id="rId3"/>
              </a:rPr>
              <a:t>https://web.eecs.umich.edu/~nham/</a:t>
            </a:r>
            <a:b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lang="en-US" dirty="0">
                <a:solidFill>
                  <a:schemeClr val="tx1">
                    <a:lumMod val="75000"/>
                    <a:lumOff val="25000"/>
                  </a:schemeClr>
                </a:solidFill>
                <a:latin typeface="Verdana" pitchFamily="34" charset="0"/>
                <a:ea typeface="Verdana" pitchFamily="34" charset="0"/>
                <a:cs typeface="Verdana" pitchFamily="34" charset="0"/>
                <a:hlinkClick r:id="rId4"/>
              </a:rPr>
              <a:t>nham@umich.edu</a:t>
            </a:r>
            <a:endPar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 name="Slide Number Placeholder 2">
            <a:extLst>
              <a:ext uri="{FF2B5EF4-FFF2-40B4-BE49-F238E27FC236}">
                <a16:creationId xmlns:a16="http://schemas.microsoft.com/office/drawing/2014/main" id="{5D4A88D4-E583-4E05-A637-56F441D7AECA}"/>
              </a:ext>
            </a:extLst>
          </p:cNvPr>
          <p:cNvSpPr>
            <a:spLocks noGrp="1"/>
          </p:cNvSpPr>
          <p:nvPr>
            <p:ph type="sldNum" sz="quarter" idx="12"/>
          </p:nvPr>
        </p:nvSpPr>
        <p:spPr/>
        <p:txBody>
          <a:bodyPr/>
          <a:lstStyle/>
          <a:p>
            <a:fld id="{F8D59B09-23C8-46BA-B508-CE17BADF421E}"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B5FE-DD2E-4754-A6C9-269E1231C2C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813A76C-1684-4A57-A9C9-558C68BFB0B4}"/>
              </a:ext>
            </a:extLst>
          </p:cNvPr>
          <p:cNvSpPr>
            <a:spLocks noGrp="1"/>
          </p:cNvSpPr>
          <p:nvPr>
            <p:ph idx="1"/>
          </p:nvPr>
        </p:nvSpPr>
        <p:spPr/>
        <p:txBody>
          <a:bodyPr>
            <a:normAutofit/>
          </a:bodyPr>
          <a:lstStyle/>
          <a:p>
            <a:pPr marL="514350" indent="-514350">
              <a:buFont typeface="+mj-lt"/>
              <a:buAutoNum type="arabicPeriod"/>
            </a:pPr>
            <a:r>
              <a:rPr lang="en-US" dirty="0"/>
              <a:t>details</a:t>
            </a:r>
          </a:p>
          <a:p>
            <a:pPr marL="514350" indent="-514350">
              <a:buFont typeface="+mj-lt"/>
              <a:buAutoNum type="arabicPeriod"/>
            </a:pPr>
            <a:r>
              <a:rPr lang="en-US" dirty="0"/>
              <a:t>strategy</a:t>
            </a:r>
          </a:p>
          <a:p>
            <a:pPr marL="514350" indent="-514350">
              <a:buFont typeface="+mj-lt"/>
              <a:buAutoNum type="arabicPeriod"/>
            </a:pPr>
            <a:r>
              <a:rPr lang="en-US" dirty="0"/>
              <a:t>processes</a:t>
            </a:r>
          </a:p>
          <a:p>
            <a:pPr marL="514350" indent="-514350">
              <a:buFont typeface="+mj-lt"/>
              <a:buAutoNum type="arabicPeriod"/>
            </a:pPr>
            <a:r>
              <a:rPr lang="en-US" dirty="0"/>
              <a:t>threads</a:t>
            </a:r>
          </a:p>
          <a:p>
            <a:pPr marL="514350" indent="-514350">
              <a:buFont typeface="+mj-lt"/>
              <a:buAutoNum type="arabicPeriod"/>
            </a:pPr>
            <a:r>
              <a:rPr lang="en-US" dirty="0"/>
              <a:t>producer-consumer relationships</a:t>
            </a:r>
          </a:p>
          <a:p>
            <a:endParaRPr lang="en-US" dirty="0"/>
          </a:p>
        </p:txBody>
      </p:sp>
      <p:sp>
        <p:nvSpPr>
          <p:cNvPr id="4" name="Slide Number Placeholder 3">
            <a:extLst>
              <a:ext uri="{FF2B5EF4-FFF2-40B4-BE49-F238E27FC236}">
                <a16:creationId xmlns:a16="http://schemas.microsoft.com/office/drawing/2014/main" id="{F327DB72-3890-4F13-9D58-D58633679DDF}"/>
              </a:ext>
            </a:extLst>
          </p:cNvPr>
          <p:cNvSpPr>
            <a:spLocks noGrp="1"/>
          </p:cNvSpPr>
          <p:nvPr>
            <p:ph type="sldNum" sz="quarter" idx="12"/>
          </p:nvPr>
        </p:nvSpPr>
        <p:spPr/>
        <p:txBody>
          <a:bodyPr/>
          <a:lstStyle/>
          <a:p>
            <a:fld id="{F8D59B09-23C8-46BA-B508-CE17BADF421E}" type="slidenum">
              <a:rPr lang="en-US" smtClean="0"/>
              <a:pPr/>
              <a:t>2</a:t>
            </a:fld>
            <a:endParaRPr lang="en-US"/>
          </a:p>
        </p:txBody>
      </p:sp>
    </p:spTree>
    <p:extLst>
      <p:ext uri="{BB962C8B-B14F-4D97-AF65-F5344CB8AC3E}">
        <p14:creationId xmlns:p14="http://schemas.microsoft.com/office/powerpoint/2010/main" val="3844005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9E41-59A5-DCAC-693B-58D77C0980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6E7ED-3D05-9512-D41D-93C882FF756D}"/>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C3FA4527-C1BE-D014-C20C-2B8D9ABE244F}"/>
              </a:ext>
            </a:extLst>
          </p:cNvPr>
          <p:cNvSpPr>
            <a:spLocks noGrp="1"/>
          </p:cNvSpPr>
          <p:nvPr>
            <p:ph idx="1"/>
          </p:nvPr>
        </p:nvSpPr>
        <p:spPr/>
        <p:txBody>
          <a:bodyPr>
            <a:normAutofit/>
          </a:bodyPr>
          <a:lstStyle/>
          <a:p>
            <a:pPr marL="514350" indent="-514350">
              <a:buFont typeface="+mj-lt"/>
              <a:buAutoNum type="arabicPeriod"/>
            </a:pPr>
            <a:r>
              <a:rPr lang="en-US" dirty="0">
                <a:solidFill>
                  <a:srgbClr val="C00000"/>
                </a:solidFill>
              </a:rPr>
              <a:t>details</a:t>
            </a:r>
          </a:p>
          <a:p>
            <a:pPr marL="514350" indent="-514350">
              <a:buFont typeface="+mj-lt"/>
              <a:buAutoNum type="arabicPeriod"/>
            </a:pPr>
            <a:r>
              <a:rPr lang="en-US" dirty="0"/>
              <a:t>strategy</a:t>
            </a:r>
          </a:p>
          <a:p>
            <a:pPr marL="514350" indent="-514350">
              <a:buFont typeface="+mj-lt"/>
              <a:buAutoNum type="arabicPeriod"/>
            </a:pPr>
            <a:r>
              <a:rPr lang="en-US" dirty="0"/>
              <a:t>processes</a:t>
            </a:r>
          </a:p>
          <a:p>
            <a:pPr marL="514350" indent="-514350">
              <a:buFont typeface="+mj-lt"/>
              <a:buAutoNum type="arabicPeriod"/>
            </a:pPr>
            <a:r>
              <a:rPr lang="en-US" dirty="0"/>
              <a:t>threads</a:t>
            </a:r>
          </a:p>
          <a:p>
            <a:pPr marL="514350" indent="-514350">
              <a:buFont typeface="+mj-lt"/>
              <a:buAutoNum type="arabicPeriod"/>
            </a:pPr>
            <a:r>
              <a:rPr lang="en-US" dirty="0"/>
              <a:t>producer-consumer relationships</a:t>
            </a:r>
          </a:p>
          <a:p>
            <a:endParaRPr lang="en-US" dirty="0"/>
          </a:p>
        </p:txBody>
      </p:sp>
      <p:sp>
        <p:nvSpPr>
          <p:cNvPr id="4" name="Slide Number Placeholder 3">
            <a:extLst>
              <a:ext uri="{FF2B5EF4-FFF2-40B4-BE49-F238E27FC236}">
                <a16:creationId xmlns:a16="http://schemas.microsoft.com/office/drawing/2014/main" id="{991C3353-841C-1C43-53E5-9E009432C892}"/>
              </a:ext>
            </a:extLst>
          </p:cNvPr>
          <p:cNvSpPr>
            <a:spLocks noGrp="1"/>
          </p:cNvSpPr>
          <p:nvPr>
            <p:ph type="sldNum" sz="quarter" idx="12"/>
          </p:nvPr>
        </p:nvSpPr>
        <p:spPr/>
        <p:txBody>
          <a:bodyPr/>
          <a:lstStyle/>
          <a:p>
            <a:fld id="{F8D59B09-23C8-46BA-B508-CE17BADF421E}" type="slidenum">
              <a:rPr lang="en-US" smtClean="0"/>
              <a:pPr/>
              <a:t>3</a:t>
            </a:fld>
            <a:endParaRPr lang="en-US"/>
          </a:p>
        </p:txBody>
      </p:sp>
    </p:spTree>
    <p:extLst>
      <p:ext uri="{BB962C8B-B14F-4D97-AF65-F5344CB8AC3E}">
        <p14:creationId xmlns:p14="http://schemas.microsoft.com/office/powerpoint/2010/main" val="332115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97C99-3EB5-A121-FB74-52583DBF5A68}"/>
              </a:ext>
            </a:extLst>
          </p:cNvPr>
          <p:cNvSpPr>
            <a:spLocks noGrp="1"/>
          </p:cNvSpPr>
          <p:nvPr>
            <p:ph type="title"/>
          </p:nvPr>
        </p:nvSpPr>
        <p:spPr/>
        <p:txBody>
          <a:bodyPr/>
          <a:lstStyle/>
          <a:p>
            <a:r>
              <a:rPr lang="en-US" dirty="0"/>
              <a:t>details</a:t>
            </a:r>
          </a:p>
        </p:txBody>
      </p:sp>
      <p:sp>
        <p:nvSpPr>
          <p:cNvPr id="3" name="Content Placeholder 2">
            <a:extLst>
              <a:ext uri="{FF2B5EF4-FFF2-40B4-BE49-F238E27FC236}">
                <a16:creationId xmlns:a16="http://schemas.microsoft.com/office/drawing/2014/main" id="{F8D4E505-99DC-8FFE-3B7A-4E4260A8F912}"/>
              </a:ext>
            </a:extLst>
          </p:cNvPr>
          <p:cNvSpPr>
            <a:spLocks noGrp="1"/>
          </p:cNvSpPr>
          <p:nvPr>
            <p:ph idx="1"/>
          </p:nvPr>
        </p:nvSpPr>
        <p:spPr/>
        <p:txBody>
          <a:bodyPr/>
          <a:lstStyle/>
          <a:p>
            <a:pPr marL="457200" indent="-457200">
              <a:buAutoNum type="arabicPeriod"/>
            </a:pPr>
            <a:r>
              <a:rPr lang="en-US" dirty="0"/>
              <a:t>The group photo survey is now live.</a:t>
            </a:r>
          </a:p>
          <a:p>
            <a:pPr marL="457200" indent="-457200">
              <a:buAutoNum type="arabicPeriod"/>
            </a:pPr>
            <a:r>
              <a:rPr lang="en-US" dirty="0"/>
              <a:t>You can use the basic C runtime library but you don’t need any STL beyond &lt;string&gt;, &lt;vector&gt; and &lt;queue&gt; to do any of the homework.</a:t>
            </a:r>
          </a:p>
          <a:p>
            <a:pPr marL="457200" indent="-457200">
              <a:buAutoNum type="arabicPeriod"/>
            </a:pPr>
            <a:r>
              <a:rPr lang="en-US" dirty="0"/>
              <a:t>Please do not use STL wrappers around pthread primitives.</a:t>
            </a:r>
          </a:p>
          <a:p>
            <a:pPr marL="457200" indent="-457200">
              <a:buAutoNum type="arabicPeriod"/>
            </a:pPr>
            <a:r>
              <a:rPr lang="en-US" dirty="0"/>
              <a:t>You may be able to do something much smarter and more performant in your project but the homework is autograded and it what it is.</a:t>
            </a:r>
          </a:p>
          <a:p>
            <a:pPr marL="457200" indent="-457200">
              <a:buAutoNum type="arabicPeriod"/>
            </a:pPr>
            <a:r>
              <a:rPr lang="en-US" dirty="0"/>
              <a:t>Time to get started on the reading.</a:t>
            </a:r>
          </a:p>
        </p:txBody>
      </p:sp>
      <p:sp>
        <p:nvSpPr>
          <p:cNvPr id="4" name="Slide Number Placeholder 3">
            <a:extLst>
              <a:ext uri="{FF2B5EF4-FFF2-40B4-BE49-F238E27FC236}">
                <a16:creationId xmlns:a16="http://schemas.microsoft.com/office/drawing/2014/main" id="{BC9BE9C9-2D0A-32C2-376D-DF390A557666}"/>
              </a:ext>
            </a:extLst>
          </p:cNvPr>
          <p:cNvSpPr>
            <a:spLocks noGrp="1"/>
          </p:cNvSpPr>
          <p:nvPr>
            <p:ph type="sldNum" sz="quarter" idx="12"/>
          </p:nvPr>
        </p:nvSpPr>
        <p:spPr/>
        <p:txBody>
          <a:bodyPr/>
          <a:lstStyle/>
          <a:p>
            <a:fld id="{F8D59B09-23C8-46BA-B508-CE17BADF421E}" type="slidenum">
              <a:rPr lang="en-US" smtClean="0"/>
              <a:pPr/>
              <a:t>4</a:t>
            </a:fld>
            <a:endParaRPr lang="en-US"/>
          </a:p>
        </p:txBody>
      </p:sp>
    </p:spTree>
    <p:extLst>
      <p:ext uri="{BB962C8B-B14F-4D97-AF65-F5344CB8AC3E}">
        <p14:creationId xmlns:p14="http://schemas.microsoft.com/office/powerpoint/2010/main" val="269578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02D4EF-7BB9-1A62-5B60-55E1569EE8AF}"/>
              </a:ext>
            </a:extLst>
          </p:cNvPr>
          <p:cNvSpPr>
            <a:spLocks noGrp="1"/>
          </p:cNvSpPr>
          <p:nvPr>
            <p:ph type="sldNum" sz="quarter" idx="12"/>
          </p:nvPr>
        </p:nvSpPr>
        <p:spPr/>
        <p:txBody>
          <a:bodyPr/>
          <a:lstStyle/>
          <a:p>
            <a:fld id="{F8D59B09-23C8-46BA-B508-CE17BADF421E}" type="slidenum">
              <a:rPr lang="en-US" smtClean="0"/>
              <a:pPr/>
              <a:t>5</a:t>
            </a:fld>
            <a:endParaRPr lang="en-US"/>
          </a:p>
        </p:txBody>
      </p:sp>
      <p:graphicFrame>
        <p:nvGraphicFramePr>
          <p:cNvPr id="4" name="Table 3">
            <a:extLst>
              <a:ext uri="{FF2B5EF4-FFF2-40B4-BE49-F238E27FC236}">
                <a16:creationId xmlns:a16="http://schemas.microsoft.com/office/drawing/2014/main" id="{B2CC3A84-573C-74B1-9F58-3DFB16ACA0A0}"/>
              </a:ext>
            </a:extLst>
          </p:cNvPr>
          <p:cNvGraphicFramePr>
            <a:graphicFrameLocks noGrp="1"/>
          </p:cNvGraphicFramePr>
          <p:nvPr>
            <p:extLst>
              <p:ext uri="{D42A27DB-BD31-4B8C-83A1-F6EECF244321}">
                <p14:modId xmlns:p14="http://schemas.microsoft.com/office/powerpoint/2010/main" val="150147441"/>
              </p:ext>
            </p:extLst>
          </p:nvPr>
        </p:nvGraphicFramePr>
        <p:xfrm>
          <a:off x="457200" y="472440"/>
          <a:ext cx="8229598" cy="5977397"/>
        </p:xfrm>
        <a:graphic>
          <a:graphicData uri="http://schemas.openxmlformats.org/drawingml/2006/table">
            <a:tbl>
              <a:tblPr/>
              <a:tblGrid>
                <a:gridCol w="5720246">
                  <a:extLst>
                    <a:ext uri="{9D8B030D-6E8A-4147-A177-3AD203B41FA5}">
                      <a16:colId xmlns:a16="http://schemas.microsoft.com/office/drawing/2014/main" val="1383806403"/>
                    </a:ext>
                  </a:extLst>
                </a:gridCol>
                <a:gridCol w="1254676">
                  <a:extLst>
                    <a:ext uri="{9D8B030D-6E8A-4147-A177-3AD203B41FA5}">
                      <a16:colId xmlns:a16="http://schemas.microsoft.com/office/drawing/2014/main" val="1490877888"/>
                    </a:ext>
                  </a:extLst>
                </a:gridCol>
                <a:gridCol w="1254676">
                  <a:extLst>
                    <a:ext uri="{9D8B030D-6E8A-4147-A177-3AD203B41FA5}">
                      <a16:colId xmlns:a16="http://schemas.microsoft.com/office/drawing/2014/main" val="2619338775"/>
                    </a:ext>
                  </a:extLst>
                </a:gridCol>
              </a:tblGrid>
              <a:tr h="173399">
                <a:tc>
                  <a:txBody>
                    <a:bodyPr/>
                    <a:lstStyle/>
                    <a:p>
                      <a:pPr algn="l" fontAlgn="t">
                        <a:buNone/>
                      </a:pPr>
                      <a:r>
                        <a:rPr lang="en-US" sz="1050" b="1" i="0" u="none" strike="noStrike">
                          <a:solidFill>
                            <a:srgbClr val="000000"/>
                          </a:solidFill>
                          <a:effectLst/>
                          <a:latin typeface="Verdana" panose="020B0604030504040204" pitchFamily="34" charset="0"/>
                        </a:rPr>
                        <a:t>Hello, Aardvarks.</a:t>
                      </a:r>
                    </a:p>
                  </a:txBody>
                  <a:tcPr marL="6530" marR="6530" marT="6530" marB="0">
                    <a:lnL>
                      <a:noFill/>
                    </a:lnL>
                    <a:lnR>
                      <a:noFill/>
                    </a:lnR>
                    <a:lnT>
                      <a:noFill/>
                    </a:lnT>
                    <a:lnB>
                      <a:noFill/>
                    </a:lnB>
                    <a:noFill/>
                  </a:tcPr>
                </a:tc>
                <a:tc>
                  <a:txBody>
                    <a:bodyPr/>
                    <a:lstStyle/>
                    <a:p>
                      <a:pPr algn="ctr" fontAlgn="t">
                        <a:buNone/>
                      </a:pPr>
                      <a:endParaRPr lang="en-US" sz="1050" b="1"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1"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extLst>
                  <a:ext uri="{0D108BD9-81ED-4DB2-BD59-A6C34878D82A}">
                    <a16:rowId xmlns:a16="http://schemas.microsoft.com/office/drawing/2014/main" val="2246332247"/>
                  </a:ext>
                </a:extLst>
              </a:tr>
              <a:tr h="173399">
                <a:tc>
                  <a:txBody>
                    <a:bodyPr/>
                    <a:lstStyle/>
                    <a:p>
                      <a:pPr algn="l"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extLst>
                  <a:ext uri="{0D108BD9-81ED-4DB2-BD59-A6C34878D82A}">
                    <a16:rowId xmlns:a16="http://schemas.microsoft.com/office/drawing/2014/main" val="1392908476"/>
                  </a:ext>
                </a:extLst>
              </a:tr>
              <a:tr h="173399">
                <a:tc gridSpan="3">
                  <a:txBody>
                    <a:bodyPr/>
                    <a:lstStyle/>
                    <a:p>
                      <a:pPr algn="l" fontAlgn="t">
                        <a:buNone/>
                      </a:pPr>
                      <a:r>
                        <a:rPr lang="en-US" sz="1050" b="0" i="0" u="none" strike="noStrike">
                          <a:solidFill>
                            <a:srgbClr val="000000"/>
                          </a:solidFill>
                          <a:effectLst/>
                          <a:latin typeface="Verdana" panose="020B0604030504040204" pitchFamily="34" charset="0"/>
                        </a:rPr>
                        <a:t>Here is how your classmates rated your team photo on a 1-to-10 scale.  Ten is best.</a:t>
                      </a:r>
                    </a:p>
                  </a:txBody>
                  <a:tcPr marL="6530" marR="6530" marT="6530" marB="0">
                    <a:lnL>
                      <a:noFill/>
                    </a:lnL>
                    <a:lnR>
                      <a:noFill/>
                    </a:lnR>
                    <a:lnT>
                      <a:noFill/>
                    </a:lnT>
                    <a:lnB>
                      <a:noFill/>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35679386"/>
                  </a:ext>
                </a:extLst>
              </a:tr>
              <a:tr h="173399">
                <a:tc>
                  <a:txBody>
                    <a:bodyPr/>
                    <a:lstStyle/>
                    <a:p>
                      <a:pPr algn="l"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extLst>
                  <a:ext uri="{0D108BD9-81ED-4DB2-BD59-A6C34878D82A}">
                    <a16:rowId xmlns:a16="http://schemas.microsoft.com/office/drawing/2014/main" val="605143989"/>
                  </a:ext>
                </a:extLst>
              </a:tr>
              <a:tr h="173399">
                <a:tc>
                  <a:txBody>
                    <a:bodyPr/>
                    <a:lstStyle/>
                    <a:p>
                      <a:pPr algn="l" fontAlgn="t">
                        <a:buNone/>
                      </a:pPr>
                      <a:r>
                        <a:rPr lang="en-US" sz="1050" b="1" i="0" u="none" strike="noStrike">
                          <a:solidFill>
                            <a:srgbClr val="000000"/>
                          </a:solidFill>
                          <a:effectLst/>
                          <a:latin typeface="Verdana" panose="020B0604030504040204" pitchFamily="34" charset="0"/>
                        </a:rPr>
                        <a:t>Survey question</a:t>
                      </a:r>
                    </a:p>
                  </a:txBody>
                  <a:tcPr marL="6530" marR="6530" marT="6530" marB="0">
                    <a:lnL>
                      <a:noFill/>
                    </a:lnL>
                    <a:lnR>
                      <a:noFill/>
                    </a:lnR>
                    <a:lnT>
                      <a:noFill/>
                    </a:lnT>
                    <a:lnB>
                      <a:noFill/>
                    </a:lnB>
                    <a:noFill/>
                  </a:tcPr>
                </a:tc>
                <a:tc>
                  <a:txBody>
                    <a:bodyPr/>
                    <a:lstStyle/>
                    <a:p>
                      <a:pPr algn="ctr" fontAlgn="t">
                        <a:buNone/>
                      </a:pPr>
                      <a:r>
                        <a:rPr lang="en-US" sz="1050" b="1" i="0" u="none" strike="noStrike">
                          <a:solidFill>
                            <a:srgbClr val="000000"/>
                          </a:solidFill>
                          <a:effectLst/>
                          <a:latin typeface="Verdana" panose="020B0604030504040204" pitchFamily="34" charset="0"/>
                        </a:rPr>
                        <a:t>Team average</a:t>
                      </a:r>
                    </a:p>
                  </a:txBody>
                  <a:tcPr marL="6530" marR="6530" marT="6530" marB="0">
                    <a:lnL>
                      <a:noFill/>
                    </a:lnL>
                    <a:lnR>
                      <a:noFill/>
                    </a:lnR>
                    <a:lnT>
                      <a:noFill/>
                    </a:lnT>
                    <a:lnB>
                      <a:noFill/>
                    </a:lnB>
                    <a:noFill/>
                  </a:tcPr>
                </a:tc>
                <a:tc>
                  <a:txBody>
                    <a:bodyPr/>
                    <a:lstStyle/>
                    <a:p>
                      <a:pPr algn="ctr" fontAlgn="t">
                        <a:buNone/>
                      </a:pPr>
                      <a:r>
                        <a:rPr lang="en-US" sz="1050" b="1" i="0" u="none" strike="noStrike">
                          <a:solidFill>
                            <a:srgbClr val="000000"/>
                          </a:solidFill>
                          <a:effectLst/>
                          <a:latin typeface="Verdana" panose="020B0604030504040204" pitchFamily="34" charset="0"/>
                        </a:rPr>
                        <a:t>Class average</a:t>
                      </a:r>
                    </a:p>
                  </a:txBody>
                  <a:tcPr marL="6530" marR="6530" marT="6530" marB="0">
                    <a:lnL>
                      <a:noFill/>
                    </a:lnL>
                    <a:lnR>
                      <a:noFill/>
                    </a:lnR>
                    <a:lnT>
                      <a:noFill/>
                    </a:lnT>
                    <a:lnB>
                      <a:noFill/>
                    </a:lnB>
                    <a:noFill/>
                  </a:tcPr>
                </a:tc>
                <a:extLst>
                  <a:ext uri="{0D108BD9-81ED-4DB2-BD59-A6C34878D82A}">
                    <a16:rowId xmlns:a16="http://schemas.microsoft.com/office/drawing/2014/main" val="124363322"/>
                  </a:ext>
                </a:extLst>
              </a:tr>
              <a:tr h="173399">
                <a:tc>
                  <a:txBody>
                    <a:bodyPr/>
                    <a:lstStyle/>
                    <a:p>
                      <a:pPr algn="l"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extLst>
                  <a:ext uri="{0D108BD9-81ED-4DB2-BD59-A6C34878D82A}">
                    <a16:rowId xmlns:a16="http://schemas.microsoft.com/office/drawing/2014/main" val="3629013961"/>
                  </a:ext>
                </a:extLst>
              </a:tr>
              <a:tr h="620766">
                <a:tc>
                  <a:txBody>
                    <a:bodyPr/>
                    <a:lstStyle/>
                    <a:p>
                      <a:pPr algn="l" fontAlgn="t">
                        <a:buNone/>
                      </a:pPr>
                      <a:r>
                        <a:rPr lang="en-US" sz="1050" b="0" i="0" u="none" strike="noStrike">
                          <a:solidFill>
                            <a:srgbClr val="000000"/>
                          </a:solidFill>
                          <a:effectLst/>
                          <a:latin typeface="Verdana" panose="020B0604030504040204" pitchFamily="34" charset="0"/>
                        </a:rPr>
                        <a:t>Faces are big enough and clear enough that everyone is easily recognizable.  Everyone is identified and their names and the name of their team are easily readable.</a:t>
                      </a:r>
                    </a:p>
                  </a:txBody>
                  <a:tcPr marL="6530" marR="6530" marT="6530" marB="0">
                    <a:lnL>
                      <a:noFill/>
                    </a:lnL>
                    <a:lnR>
                      <a:noFill/>
                    </a:lnR>
                    <a:lnT>
                      <a:noFill/>
                    </a:lnT>
                    <a:lnB>
                      <a:noFill/>
                    </a:lnB>
                    <a:noFill/>
                  </a:tcPr>
                </a:tc>
                <a:tc>
                  <a:txBody>
                    <a:bodyPr/>
                    <a:lstStyle/>
                    <a:p>
                      <a:pPr algn="ctr" fontAlgn="t">
                        <a:buNone/>
                      </a:pPr>
                      <a:r>
                        <a:rPr lang="en-US" sz="1050" b="0" i="0" u="none" strike="noStrike">
                          <a:solidFill>
                            <a:srgbClr val="000000"/>
                          </a:solidFill>
                          <a:effectLst/>
                          <a:latin typeface="Verdana" panose="020B0604030504040204" pitchFamily="34" charset="0"/>
                        </a:rPr>
                        <a:t>9.85</a:t>
                      </a:r>
                    </a:p>
                  </a:txBody>
                  <a:tcPr marL="6530" marR="6530" marT="6530" marB="0">
                    <a:lnL>
                      <a:noFill/>
                    </a:lnL>
                    <a:lnR>
                      <a:noFill/>
                    </a:lnR>
                    <a:lnT>
                      <a:noFill/>
                    </a:lnT>
                    <a:lnB>
                      <a:noFill/>
                    </a:lnB>
                    <a:noFill/>
                  </a:tcPr>
                </a:tc>
                <a:tc>
                  <a:txBody>
                    <a:bodyPr/>
                    <a:lstStyle/>
                    <a:p>
                      <a:pPr algn="ctr" fontAlgn="t">
                        <a:buNone/>
                      </a:pPr>
                      <a:r>
                        <a:rPr lang="en-US" sz="1050" b="0" i="0" u="none" strike="noStrike">
                          <a:solidFill>
                            <a:srgbClr val="000000"/>
                          </a:solidFill>
                          <a:effectLst/>
                          <a:latin typeface="Verdana" panose="020B0604030504040204" pitchFamily="34" charset="0"/>
                        </a:rPr>
                        <a:t>9.24</a:t>
                      </a:r>
                    </a:p>
                  </a:txBody>
                  <a:tcPr marL="6530" marR="6530" marT="6530" marB="0">
                    <a:lnL>
                      <a:noFill/>
                    </a:lnL>
                    <a:lnR>
                      <a:noFill/>
                    </a:lnR>
                    <a:lnT>
                      <a:noFill/>
                    </a:lnT>
                    <a:lnB>
                      <a:noFill/>
                    </a:lnB>
                    <a:noFill/>
                  </a:tcPr>
                </a:tc>
                <a:extLst>
                  <a:ext uri="{0D108BD9-81ED-4DB2-BD59-A6C34878D82A}">
                    <a16:rowId xmlns:a16="http://schemas.microsoft.com/office/drawing/2014/main" val="2112957738"/>
                  </a:ext>
                </a:extLst>
              </a:tr>
              <a:tr h="602212">
                <a:tc>
                  <a:txBody>
                    <a:bodyPr/>
                    <a:lstStyle/>
                    <a:p>
                      <a:pPr algn="l" fontAlgn="t">
                        <a:buNone/>
                      </a:pPr>
                      <a:r>
                        <a:rPr lang="en-US" sz="1050" b="0" i="0" u="none" strike="noStrike">
                          <a:solidFill>
                            <a:srgbClr val="000000"/>
                          </a:solidFill>
                          <a:effectLst/>
                          <a:latin typeface="Verdana" panose="020B0604030504040204" pitchFamily="34" charset="0"/>
                        </a:rPr>
                        <a:t>It’s original.  It’s clearly their own work.  They haven’t just pasted their faces onto someone else’s artwork.</a:t>
                      </a:r>
                    </a:p>
                  </a:txBody>
                  <a:tcPr marL="6530" marR="6530" marT="6530" marB="0">
                    <a:lnL>
                      <a:noFill/>
                    </a:lnL>
                    <a:lnR>
                      <a:noFill/>
                    </a:lnR>
                    <a:lnT>
                      <a:noFill/>
                    </a:lnT>
                    <a:lnB>
                      <a:noFill/>
                    </a:lnB>
                    <a:noFill/>
                  </a:tcPr>
                </a:tc>
                <a:tc>
                  <a:txBody>
                    <a:bodyPr/>
                    <a:lstStyle/>
                    <a:p>
                      <a:pPr algn="ctr" fontAlgn="t">
                        <a:buNone/>
                      </a:pPr>
                      <a:r>
                        <a:rPr lang="en-US" sz="1050" b="0" i="0" u="none" strike="noStrike">
                          <a:solidFill>
                            <a:srgbClr val="000000"/>
                          </a:solidFill>
                          <a:effectLst/>
                          <a:latin typeface="Verdana" panose="020B0604030504040204" pitchFamily="34" charset="0"/>
                        </a:rPr>
                        <a:t>9.23</a:t>
                      </a:r>
                    </a:p>
                  </a:txBody>
                  <a:tcPr marL="6530" marR="6530" marT="6530" marB="0">
                    <a:lnL>
                      <a:noFill/>
                    </a:lnL>
                    <a:lnR>
                      <a:noFill/>
                    </a:lnR>
                    <a:lnT>
                      <a:noFill/>
                    </a:lnT>
                    <a:lnB>
                      <a:noFill/>
                    </a:lnB>
                    <a:noFill/>
                  </a:tcPr>
                </a:tc>
                <a:tc>
                  <a:txBody>
                    <a:bodyPr/>
                    <a:lstStyle/>
                    <a:p>
                      <a:pPr algn="ctr" fontAlgn="t">
                        <a:buNone/>
                      </a:pPr>
                      <a:r>
                        <a:rPr lang="en-US" sz="1050" b="0" i="0" u="none" strike="noStrike">
                          <a:solidFill>
                            <a:srgbClr val="000000"/>
                          </a:solidFill>
                          <a:effectLst/>
                          <a:latin typeface="Verdana" panose="020B0604030504040204" pitchFamily="34" charset="0"/>
                        </a:rPr>
                        <a:t>7.69</a:t>
                      </a:r>
                    </a:p>
                  </a:txBody>
                  <a:tcPr marL="6530" marR="6530" marT="6530" marB="0">
                    <a:lnL>
                      <a:noFill/>
                    </a:lnL>
                    <a:lnR>
                      <a:noFill/>
                    </a:lnR>
                    <a:lnT>
                      <a:noFill/>
                    </a:lnT>
                    <a:lnB>
                      <a:noFill/>
                    </a:lnB>
                    <a:noFill/>
                  </a:tcPr>
                </a:tc>
                <a:extLst>
                  <a:ext uri="{0D108BD9-81ED-4DB2-BD59-A6C34878D82A}">
                    <a16:rowId xmlns:a16="http://schemas.microsoft.com/office/drawing/2014/main" val="2233424911"/>
                  </a:ext>
                </a:extLst>
              </a:tr>
              <a:tr h="602212">
                <a:tc>
                  <a:txBody>
                    <a:bodyPr/>
                    <a:lstStyle/>
                    <a:p>
                      <a:pPr algn="l" fontAlgn="t">
                        <a:buNone/>
                      </a:pPr>
                      <a:r>
                        <a:rPr lang="en-US" sz="1050" b="0" i="0" u="none" strike="noStrike" dirty="0">
                          <a:solidFill>
                            <a:srgbClr val="000000"/>
                          </a:solidFill>
                          <a:effectLst/>
                          <a:latin typeface="Verdana" panose="020B0604030504040204" pitchFamily="34" charset="0"/>
                        </a:rPr>
                        <a:t>It’s attractive and visually appealing.  It’s a nice piece of artwork.  This could be a poster.</a:t>
                      </a:r>
                    </a:p>
                  </a:txBody>
                  <a:tcPr marL="6530" marR="6530" marT="6530" marB="0">
                    <a:lnL>
                      <a:noFill/>
                    </a:lnL>
                    <a:lnR>
                      <a:noFill/>
                    </a:lnR>
                    <a:lnT>
                      <a:noFill/>
                    </a:lnT>
                    <a:lnB>
                      <a:noFill/>
                    </a:lnB>
                    <a:noFill/>
                  </a:tcPr>
                </a:tc>
                <a:tc>
                  <a:txBody>
                    <a:bodyPr/>
                    <a:lstStyle/>
                    <a:p>
                      <a:pPr algn="ctr" fontAlgn="t">
                        <a:buNone/>
                      </a:pPr>
                      <a:r>
                        <a:rPr lang="en-US" sz="1050" b="0" i="0" u="none" strike="noStrike">
                          <a:solidFill>
                            <a:srgbClr val="000000"/>
                          </a:solidFill>
                          <a:effectLst/>
                          <a:latin typeface="Verdana" panose="020B0604030504040204" pitchFamily="34" charset="0"/>
                        </a:rPr>
                        <a:t>9.37</a:t>
                      </a:r>
                    </a:p>
                  </a:txBody>
                  <a:tcPr marL="6530" marR="6530" marT="6530" marB="0">
                    <a:lnL>
                      <a:noFill/>
                    </a:lnL>
                    <a:lnR>
                      <a:noFill/>
                    </a:lnR>
                    <a:lnT>
                      <a:noFill/>
                    </a:lnT>
                    <a:lnB>
                      <a:noFill/>
                    </a:lnB>
                    <a:noFill/>
                  </a:tcPr>
                </a:tc>
                <a:tc>
                  <a:txBody>
                    <a:bodyPr/>
                    <a:lstStyle/>
                    <a:p>
                      <a:pPr algn="ctr" fontAlgn="t">
                        <a:buNone/>
                      </a:pPr>
                      <a:r>
                        <a:rPr lang="en-US" sz="1050" b="0" i="0" u="none" strike="noStrike">
                          <a:solidFill>
                            <a:srgbClr val="000000"/>
                          </a:solidFill>
                          <a:effectLst/>
                          <a:latin typeface="Verdana" panose="020B0604030504040204" pitchFamily="34" charset="0"/>
                        </a:rPr>
                        <a:t>7.04</a:t>
                      </a:r>
                    </a:p>
                  </a:txBody>
                  <a:tcPr marL="6530" marR="6530" marT="6530" marB="0">
                    <a:lnL>
                      <a:noFill/>
                    </a:lnL>
                    <a:lnR>
                      <a:noFill/>
                    </a:lnR>
                    <a:lnT>
                      <a:noFill/>
                    </a:lnT>
                    <a:lnB>
                      <a:noFill/>
                    </a:lnB>
                    <a:noFill/>
                  </a:tcPr>
                </a:tc>
                <a:extLst>
                  <a:ext uri="{0D108BD9-81ED-4DB2-BD59-A6C34878D82A}">
                    <a16:rowId xmlns:a16="http://schemas.microsoft.com/office/drawing/2014/main" val="4191946080"/>
                  </a:ext>
                </a:extLst>
              </a:tr>
              <a:tr h="602212">
                <a:tc>
                  <a:txBody>
                    <a:bodyPr/>
                    <a:lstStyle/>
                    <a:p>
                      <a:pPr algn="l" fontAlgn="t">
                        <a:buNone/>
                      </a:pPr>
                      <a:r>
                        <a:rPr lang="en-US" sz="1050" b="0" i="0" u="none" strike="noStrike">
                          <a:solidFill>
                            <a:srgbClr val="000000"/>
                          </a:solidFill>
                          <a:effectLst/>
                          <a:latin typeface="Verdana" panose="020B0604030504040204" pitchFamily="34" charset="0"/>
                        </a:rPr>
                        <a:t>It’s funny, clever, or creative.  They’ve chosen a clever name and concept.</a:t>
                      </a:r>
                    </a:p>
                  </a:txBody>
                  <a:tcPr marL="6530" marR="6530" marT="6530" marB="0">
                    <a:lnL>
                      <a:noFill/>
                    </a:lnL>
                    <a:lnR>
                      <a:noFill/>
                    </a:lnR>
                    <a:lnT>
                      <a:noFill/>
                    </a:lnT>
                    <a:lnB>
                      <a:noFill/>
                    </a:lnB>
                    <a:noFill/>
                  </a:tcPr>
                </a:tc>
                <a:tc>
                  <a:txBody>
                    <a:bodyPr/>
                    <a:lstStyle/>
                    <a:p>
                      <a:pPr algn="ctr" fontAlgn="t">
                        <a:buNone/>
                      </a:pPr>
                      <a:r>
                        <a:rPr lang="en-US" sz="1050" b="0" i="0" u="none" strike="noStrike">
                          <a:solidFill>
                            <a:srgbClr val="000000"/>
                          </a:solidFill>
                          <a:effectLst/>
                          <a:latin typeface="Verdana" panose="020B0604030504040204" pitchFamily="34" charset="0"/>
                        </a:rPr>
                        <a:t>9.63</a:t>
                      </a:r>
                    </a:p>
                  </a:txBody>
                  <a:tcPr marL="6530" marR="6530" marT="6530" marB="0">
                    <a:lnL>
                      <a:noFill/>
                    </a:lnL>
                    <a:lnR>
                      <a:noFill/>
                    </a:lnR>
                    <a:lnT>
                      <a:noFill/>
                    </a:lnT>
                    <a:lnB>
                      <a:noFill/>
                    </a:lnB>
                    <a:noFill/>
                  </a:tcPr>
                </a:tc>
                <a:tc>
                  <a:txBody>
                    <a:bodyPr/>
                    <a:lstStyle/>
                    <a:p>
                      <a:pPr algn="ctr" fontAlgn="t">
                        <a:buNone/>
                      </a:pPr>
                      <a:r>
                        <a:rPr lang="en-US" sz="1050" b="0" i="0" u="none" strike="noStrike">
                          <a:solidFill>
                            <a:srgbClr val="000000"/>
                          </a:solidFill>
                          <a:effectLst/>
                          <a:latin typeface="Verdana" panose="020B0604030504040204" pitchFamily="34" charset="0"/>
                        </a:rPr>
                        <a:t>7.53</a:t>
                      </a:r>
                    </a:p>
                  </a:txBody>
                  <a:tcPr marL="6530" marR="6530" marT="6530" marB="0">
                    <a:lnL>
                      <a:noFill/>
                    </a:lnL>
                    <a:lnR>
                      <a:noFill/>
                    </a:lnR>
                    <a:lnT>
                      <a:noFill/>
                    </a:lnT>
                    <a:lnB>
                      <a:noFill/>
                    </a:lnB>
                    <a:noFill/>
                  </a:tcPr>
                </a:tc>
                <a:extLst>
                  <a:ext uri="{0D108BD9-81ED-4DB2-BD59-A6C34878D82A}">
                    <a16:rowId xmlns:a16="http://schemas.microsoft.com/office/drawing/2014/main" val="2321929867"/>
                  </a:ext>
                </a:extLst>
              </a:tr>
              <a:tr h="602212">
                <a:tc>
                  <a:txBody>
                    <a:bodyPr/>
                    <a:lstStyle/>
                    <a:p>
                      <a:pPr algn="l" fontAlgn="t">
                        <a:buNone/>
                      </a:pPr>
                      <a:r>
                        <a:rPr lang="en-US" sz="1050" b="0" i="0" u="none" strike="noStrike">
                          <a:solidFill>
                            <a:srgbClr val="000000"/>
                          </a:solidFill>
                          <a:effectLst/>
                          <a:latin typeface="Verdana" panose="020B0604030504040204" pitchFamily="34" charset="0"/>
                        </a:rPr>
                        <a:t>Excellent technical execution.  Good composition, use of color, seamless photo editing.  They put some effort into this and it shows.</a:t>
                      </a:r>
                    </a:p>
                  </a:txBody>
                  <a:tcPr marL="6530" marR="6530" marT="6530" marB="0">
                    <a:lnL>
                      <a:noFill/>
                    </a:lnL>
                    <a:lnR>
                      <a:noFill/>
                    </a:lnR>
                    <a:lnT>
                      <a:noFill/>
                    </a:lnT>
                    <a:lnB>
                      <a:noFill/>
                    </a:lnB>
                    <a:noFill/>
                  </a:tcPr>
                </a:tc>
                <a:tc>
                  <a:txBody>
                    <a:bodyPr/>
                    <a:lstStyle/>
                    <a:p>
                      <a:pPr algn="ctr" fontAlgn="t">
                        <a:buNone/>
                      </a:pPr>
                      <a:r>
                        <a:rPr lang="en-US" sz="1050" b="0" i="0" u="none" strike="noStrike">
                          <a:solidFill>
                            <a:srgbClr val="000000"/>
                          </a:solidFill>
                          <a:effectLst/>
                          <a:latin typeface="Verdana" panose="020B0604030504040204" pitchFamily="34" charset="0"/>
                        </a:rPr>
                        <a:t>9.13</a:t>
                      </a:r>
                    </a:p>
                  </a:txBody>
                  <a:tcPr marL="6530" marR="6530" marT="6530" marB="0">
                    <a:lnL>
                      <a:noFill/>
                    </a:lnL>
                    <a:lnR>
                      <a:noFill/>
                    </a:lnR>
                    <a:lnT>
                      <a:noFill/>
                    </a:lnT>
                    <a:lnB>
                      <a:noFill/>
                    </a:lnB>
                    <a:noFill/>
                  </a:tcPr>
                </a:tc>
                <a:tc>
                  <a:txBody>
                    <a:bodyPr/>
                    <a:lstStyle/>
                    <a:p>
                      <a:pPr algn="ctr" fontAlgn="t">
                        <a:buNone/>
                      </a:pPr>
                      <a:r>
                        <a:rPr lang="en-US" sz="1050" b="0" i="0" u="none" strike="noStrike">
                          <a:solidFill>
                            <a:srgbClr val="000000"/>
                          </a:solidFill>
                          <a:effectLst/>
                          <a:latin typeface="Verdana" panose="020B0604030504040204" pitchFamily="34" charset="0"/>
                        </a:rPr>
                        <a:t>7.69</a:t>
                      </a:r>
                    </a:p>
                  </a:txBody>
                  <a:tcPr marL="6530" marR="6530" marT="6530" marB="0">
                    <a:lnL>
                      <a:noFill/>
                    </a:lnL>
                    <a:lnR>
                      <a:noFill/>
                    </a:lnR>
                    <a:lnT>
                      <a:noFill/>
                    </a:lnT>
                    <a:lnB>
                      <a:noFill/>
                    </a:lnB>
                    <a:noFill/>
                  </a:tcPr>
                </a:tc>
                <a:extLst>
                  <a:ext uri="{0D108BD9-81ED-4DB2-BD59-A6C34878D82A}">
                    <a16:rowId xmlns:a16="http://schemas.microsoft.com/office/drawing/2014/main" val="1083852773"/>
                  </a:ext>
                </a:extLst>
              </a:tr>
              <a:tr h="173399">
                <a:tc>
                  <a:txBody>
                    <a:bodyPr/>
                    <a:lstStyle/>
                    <a:p>
                      <a:pPr algn="l"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extLst>
                  <a:ext uri="{0D108BD9-81ED-4DB2-BD59-A6C34878D82A}">
                    <a16:rowId xmlns:a16="http://schemas.microsoft.com/office/drawing/2014/main" val="2576224006"/>
                  </a:ext>
                </a:extLst>
              </a:tr>
              <a:tr h="173399">
                <a:tc>
                  <a:txBody>
                    <a:bodyPr/>
                    <a:lstStyle/>
                    <a:p>
                      <a:pPr algn="l" fontAlgn="t">
                        <a:buNone/>
                      </a:pPr>
                      <a:r>
                        <a:rPr lang="en-US" sz="1050" b="1" i="0" u="none" strike="noStrike">
                          <a:solidFill>
                            <a:srgbClr val="000000"/>
                          </a:solidFill>
                          <a:effectLst/>
                          <a:latin typeface="Verdana" panose="020B0604030504040204" pitchFamily="34" charset="0"/>
                        </a:rPr>
                        <a:t>Overall average</a:t>
                      </a:r>
                    </a:p>
                  </a:txBody>
                  <a:tcPr marL="6530" marR="6530" marT="6530" marB="0">
                    <a:lnL>
                      <a:noFill/>
                    </a:lnL>
                    <a:lnR>
                      <a:noFill/>
                    </a:lnR>
                    <a:lnT>
                      <a:noFill/>
                    </a:lnT>
                    <a:lnB>
                      <a:noFill/>
                    </a:lnB>
                    <a:noFill/>
                  </a:tcPr>
                </a:tc>
                <a:tc>
                  <a:txBody>
                    <a:bodyPr/>
                    <a:lstStyle/>
                    <a:p>
                      <a:pPr algn="ctr" fontAlgn="t">
                        <a:buNone/>
                      </a:pPr>
                      <a:r>
                        <a:rPr lang="en-US" sz="1050" b="1" i="0" u="none" strike="noStrike">
                          <a:solidFill>
                            <a:srgbClr val="000000"/>
                          </a:solidFill>
                          <a:effectLst/>
                          <a:latin typeface="Verdana" panose="020B0604030504040204" pitchFamily="34" charset="0"/>
                        </a:rPr>
                        <a:t>9.44</a:t>
                      </a:r>
                    </a:p>
                  </a:txBody>
                  <a:tcPr marL="6530" marR="6530" marT="6530" marB="0">
                    <a:lnL>
                      <a:noFill/>
                    </a:lnL>
                    <a:lnR>
                      <a:noFill/>
                    </a:lnR>
                    <a:lnT>
                      <a:noFill/>
                    </a:lnT>
                    <a:lnB>
                      <a:noFill/>
                    </a:lnB>
                    <a:noFill/>
                  </a:tcPr>
                </a:tc>
                <a:tc>
                  <a:txBody>
                    <a:bodyPr/>
                    <a:lstStyle/>
                    <a:p>
                      <a:pPr algn="ctr" fontAlgn="t">
                        <a:buNone/>
                      </a:pPr>
                      <a:r>
                        <a:rPr lang="en-US" sz="1050" b="1" i="0" u="none" strike="noStrike">
                          <a:solidFill>
                            <a:srgbClr val="000000"/>
                          </a:solidFill>
                          <a:effectLst/>
                          <a:latin typeface="Verdana" panose="020B0604030504040204" pitchFamily="34" charset="0"/>
                        </a:rPr>
                        <a:t>7.84</a:t>
                      </a:r>
                    </a:p>
                  </a:txBody>
                  <a:tcPr marL="6530" marR="6530" marT="6530" marB="0">
                    <a:lnL>
                      <a:noFill/>
                    </a:lnL>
                    <a:lnR>
                      <a:noFill/>
                    </a:lnR>
                    <a:lnT>
                      <a:noFill/>
                    </a:lnT>
                    <a:lnB>
                      <a:noFill/>
                    </a:lnB>
                    <a:noFill/>
                  </a:tcPr>
                </a:tc>
                <a:extLst>
                  <a:ext uri="{0D108BD9-81ED-4DB2-BD59-A6C34878D82A}">
                    <a16:rowId xmlns:a16="http://schemas.microsoft.com/office/drawing/2014/main" val="1753524407"/>
                  </a:ext>
                </a:extLst>
              </a:tr>
              <a:tr h="173399">
                <a:tc>
                  <a:txBody>
                    <a:bodyPr/>
                    <a:lstStyle/>
                    <a:p>
                      <a:pPr algn="l"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extLst>
                  <a:ext uri="{0D108BD9-81ED-4DB2-BD59-A6C34878D82A}">
                    <a16:rowId xmlns:a16="http://schemas.microsoft.com/office/drawing/2014/main" val="3660441059"/>
                  </a:ext>
                </a:extLst>
              </a:tr>
              <a:tr h="173399">
                <a:tc>
                  <a:txBody>
                    <a:bodyPr/>
                    <a:lstStyle/>
                    <a:p>
                      <a:pPr algn="l" fontAlgn="t">
                        <a:buNone/>
                      </a:pPr>
                      <a:r>
                        <a:rPr lang="en-US" sz="1050" b="0" i="0" u="none" strike="noStrike">
                          <a:solidFill>
                            <a:srgbClr val="000000"/>
                          </a:solidFill>
                          <a:effectLst/>
                          <a:latin typeface="Verdana" panose="020B0604030504040204" pitchFamily="34" charset="0"/>
                        </a:rPr>
                        <a:t>Scaled and rounded to 100 points</a:t>
                      </a:r>
                    </a:p>
                  </a:txBody>
                  <a:tcPr marL="6530" marR="6530" marT="6530" marB="0">
                    <a:lnL>
                      <a:noFill/>
                    </a:lnL>
                    <a:lnR>
                      <a:noFill/>
                    </a:lnR>
                    <a:lnT>
                      <a:noFill/>
                    </a:lnT>
                    <a:lnB>
                      <a:noFill/>
                    </a:lnB>
                    <a:noFill/>
                  </a:tcPr>
                </a:tc>
                <a:tc>
                  <a:txBody>
                    <a:bodyPr/>
                    <a:lstStyle/>
                    <a:p>
                      <a:pPr algn="ctr" fontAlgn="t">
                        <a:buNone/>
                      </a:pPr>
                      <a:r>
                        <a:rPr lang="en-US" sz="1050" b="0" i="0" u="none" strike="noStrike">
                          <a:solidFill>
                            <a:srgbClr val="000000"/>
                          </a:solidFill>
                          <a:effectLst/>
                          <a:latin typeface="Verdana" panose="020B0604030504040204" pitchFamily="34" charset="0"/>
                        </a:rPr>
                        <a:t>94</a:t>
                      </a:r>
                    </a:p>
                  </a:txBody>
                  <a:tcPr marL="6530" marR="6530" marT="6530" marB="0">
                    <a:lnL>
                      <a:noFill/>
                    </a:lnL>
                    <a:lnR>
                      <a:noFill/>
                    </a:lnR>
                    <a:lnT>
                      <a:noFill/>
                    </a:lnT>
                    <a:lnB>
                      <a:noFill/>
                    </a:lnB>
                    <a:noFill/>
                  </a:tcPr>
                </a:tc>
                <a:tc>
                  <a:txBody>
                    <a:bodyPr/>
                    <a:lstStyle/>
                    <a:p>
                      <a:pPr algn="ctr" fontAlgn="t">
                        <a:buNone/>
                      </a:pPr>
                      <a:r>
                        <a:rPr lang="en-US" sz="1050" b="0" i="0" u="none" strike="noStrike">
                          <a:solidFill>
                            <a:srgbClr val="000000"/>
                          </a:solidFill>
                          <a:effectLst/>
                          <a:latin typeface="Verdana" panose="020B0604030504040204" pitchFamily="34" charset="0"/>
                        </a:rPr>
                        <a:t>78</a:t>
                      </a:r>
                    </a:p>
                  </a:txBody>
                  <a:tcPr marL="6530" marR="6530" marT="6530" marB="0">
                    <a:lnL>
                      <a:noFill/>
                    </a:lnL>
                    <a:lnR>
                      <a:noFill/>
                    </a:lnR>
                    <a:lnT>
                      <a:noFill/>
                    </a:lnT>
                    <a:lnB>
                      <a:noFill/>
                    </a:lnB>
                    <a:noFill/>
                  </a:tcPr>
                </a:tc>
                <a:extLst>
                  <a:ext uri="{0D108BD9-81ED-4DB2-BD59-A6C34878D82A}">
                    <a16:rowId xmlns:a16="http://schemas.microsoft.com/office/drawing/2014/main" val="3963945534"/>
                  </a:ext>
                </a:extLst>
              </a:tr>
              <a:tr h="173399">
                <a:tc>
                  <a:txBody>
                    <a:bodyPr/>
                    <a:lstStyle/>
                    <a:p>
                      <a:pPr algn="l"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extLst>
                  <a:ext uri="{0D108BD9-81ED-4DB2-BD59-A6C34878D82A}">
                    <a16:rowId xmlns:a16="http://schemas.microsoft.com/office/drawing/2014/main" val="2428185412"/>
                  </a:ext>
                </a:extLst>
              </a:tr>
              <a:tr h="173399">
                <a:tc>
                  <a:txBody>
                    <a:bodyPr/>
                    <a:lstStyle/>
                    <a:p>
                      <a:pPr algn="l" fontAlgn="t">
                        <a:buNone/>
                      </a:pPr>
                      <a:r>
                        <a:rPr lang="en-US" sz="1050" b="1" i="0" u="none" strike="noStrike">
                          <a:solidFill>
                            <a:srgbClr val="000000"/>
                          </a:solidFill>
                          <a:effectLst/>
                          <a:latin typeface="Verdana" panose="020B0604030504040204" pitchFamily="34" charset="0"/>
                        </a:rPr>
                        <a:t>Comments</a:t>
                      </a:r>
                    </a:p>
                  </a:txBody>
                  <a:tcPr marL="6530" marR="6530" marT="6530" marB="0">
                    <a:lnL>
                      <a:noFill/>
                    </a:lnL>
                    <a:lnR>
                      <a:noFill/>
                    </a:lnR>
                    <a:lnT>
                      <a:noFill/>
                    </a:lnT>
                    <a:lnB>
                      <a:noFill/>
                    </a:lnB>
                    <a:noFill/>
                  </a:tcPr>
                </a:tc>
                <a:tc>
                  <a:txBody>
                    <a:bodyPr/>
                    <a:lstStyle/>
                    <a:p>
                      <a:pPr algn="ctr" fontAlgn="t">
                        <a:buNone/>
                      </a:pPr>
                      <a:endParaRPr lang="en-US" sz="1050" b="1"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1"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extLst>
                  <a:ext uri="{0D108BD9-81ED-4DB2-BD59-A6C34878D82A}">
                    <a16:rowId xmlns:a16="http://schemas.microsoft.com/office/drawing/2014/main" val="3079262335"/>
                  </a:ext>
                </a:extLst>
              </a:tr>
              <a:tr h="173399">
                <a:tc>
                  <a:txBody>
                    <a:bodyPr/>
                    <a:lstStyle/>
                    <a:p>
                      <a:pPr algn="l"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extLst>
                  <a:ext uri="{0D108BD9-81ED-4DB2-BD59-A6C34878D82A}">
                    <a16:rowId xmlns:a16="http://schemas.microsoft.com/office/drawing/2014/main" val="487761568"/>
                  </a:ext>
                </a:extLst>
              </a:tr>
              <a:tr h="173399">
                <a:tc>
                  <a:txBody>
                    <a:bodyPr/>
                    <a:lstStyle/>
                    <a:p>
                      <a:pPr algn="l" fontAlgn="t">
                        <a:buNone/>
                      </a:pPr>
                      <a:r>
                        <a:rPr lang="en-US" sz="1050" b="0" i="0" u="none" strike="noStrike">
                          <a:solidFill>
                            <a:srgbClr val="000000"/>
                          </a:solidFill>
                          <a:effectLst/>
                          <a:latin typeface="Verdana" panose="020B0604030504040204" pitchFamily="34" charset="0"/>
                        </a:rPr>
                        <a:t>1.  Wow.  Blew me away.</a:t>
                      </a: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extLst>
                  <a:ext uri="{0D108BD9-81ED-4DB2-BD59-A6C34878D82A}">
                    <a16:rowId xmlns:a16="http://schemas.microsoft.com/office/drawing/2014/main" val="3201760740"/>
                  </a:ext>
                </a:extLst>
              </a:tr>
              <a:tr h="173399">
                <a:tc>
                  <a:txBody>
                    <a:bodyPr/>
                    <a:lstStyle/>
                    <a:p>
                      <a:pPr algn="l" fontAlgn="t">
                        <a:buNone/>
                      </a:pPr>
                      <a:r>
                        <a:rPr lang="en-US" sz="1050" b="0" i="0" u="none" strike="noStrike">
                          <a:solidFill>
                            <a:srgbClr val="000000"/>
                          </a:solidFill>
                          <a:effectLst/>
                          <a:latin typeface="Verdana" panose="020B0604030504040204" pitchFamily="34" charset="0"/>
                        </a:rPr>
                        <a:t>2.  Great use of turtles on skateboards versus cats.</a:t>
                      </a: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extLst>
                  <a:ext uri="{0D108BD9-81ED-4DB2-BD59-A6C34878D82A}">
                    <a16:rowId xmlns:a16="http://schemas.microsoft.com/office/drawing/2014/main" val="2645488322"/>
                  </a:ext>
                </a:extLst>
              </a:tr>
              <a:tr h="173399">
                <a:tc>
                  <a:txBody>
                    <a:bodyPr/>
                    <a:lstStyle/>
                    <a:p>
                      <a:pPr algn="l" fontAlgn="t">
                        <a:buNone/>
                      </a:pPr>
                      <a:r>
                        <a:rPr lang="en-US" sz="1050" b="0" i="0" u="none" strike="noStrike">
                          <a:solidFill>
                            <a:srgbClr val="000000"/>
                          </a:solidFill>
                          <a:effectLst/>
                          <a:latin typeface="Verdana" panose="020B0604030504040204" pitchFamily="34" charset="0"/>
                        </a:rPr>
                        <a:t>3.  A little obvious AI.</a:t>
                      </a: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extLst>
                  <a:ext uri="{0D108BD9-81ED-4DB2-BD59-A6C34878D82A}">
                    <a16:rowId xmlns:a16="http://schemas.microsoft.com/office/drawing/2014/main" val="829320040"/>
                  </a:ext>
                </a:extLst>
              </a:tr>
              <a:tr h="173399">
                <a:tc>
                  <a:txBody>
                    <a:bodyPr/>
                    <a:lstStyle/>
                    <a:p>
                      <a:pPr algn="l" fontAlgn="t">
                        <a:buNone/>
                      </a:pPr>
                      <a:r>
                        <a:rPr lang="en-US" sz="1050" b="0" i="0" u="none" strike="noStrike">
                          <a:solidFill>
                            <a:srgbClr val="000000"/>
                          </a:solidFill>
                          <a:effectLst/>
                          <a:latin typeface="Verdana" panose="020B0604030504040204" pitchFamily="34" charset="0"/>
                        </a:rPr>
                        <a:t>4.  You're mean to cats.</a:t>
                      </a:r>
                    </a:p>
                  </a:txBody>
                  <a:tcPr marL="6530" marR="6530" marT="6530" marB="0">
                    <a:lnL>
                      <a:noFill/>
                    </a:lnL>
                    <a:lnR>
                      <a:noFill/>
                    </a:lnR>
                    <a:lnT>
                      <a:noFill/>
                    </a:lnT>
                    <a:lnB>
                      <a:noFill/>
                    </a:lnB>
                    <a:noFill/>
                  </a:tcPr>
                </a:tc>
                <a:tc>
                  <a:txBody>
                    <a:bodyPr/>
                    <a:lstStyle/>
                    <a:p>
                      <a:pPr algn="ctr" fontAlgn="t">
                        <a:buNone/>
                      </a:pPr>
                      <a:endParaRPr lang="en-US" sz="1050" b="0" i="0" u="none" strike="noStrike">
                        <a:solidFill>
                          <a:srgbClr val="000000"/>
                        </a:solidFill>
                        <a:effectLst/>
                        <a:latin typeface="Verdana" panose="020B0604030504040204" pitchFamily="34" charset="0"/>
                      </a:endParaRPr>
                    </a:p>
                  </a:txBody>
                  <a:tcPr marL="6530" marR="6530" marT="6530" marB="0">
                    <a:lnL>
                      <a:noFill/>
                    </a:lnL>
                    <a:lnR>
                      <a:noFill/>
                    </a:lnR>
                    <a:lnT>
                      <a:noFill/>
                    </a:lnT>
                    <a:lnB>
                      <a:noFill/>
                    </a:lnB>
                    <a:noFill/>
                  </a:tcPr>
                </a:tc>
                <a:tc>
                  <a:txBody>
                    <a:bodyPr/>
                    <a:lstStyle/>
                    <a:p>
                      <a:pPr algn="ctr" fontAlgn="t">
                        <a:buNone/>
                      </a:pPr>
                      <a:endParaRPr lang="en-US" sz="1050" b="0" i="0" u="none" strike="noStrike" dirty="0">
                        <a:solidFill>
                          <a:srgbClr val="000000"/>
                        </a:solidFill>
                        <a:effectLst/>
                        <a:latin typeface="Verdana" panose="020B0604030504040204" pitchFamily="34" charset="0"/>
                      </a:endParaRPr>
                    </a:p>
                  </a:txBody>
                  <a:tcPr marL="6530" marR="6530" marT="6530" marB="0">
                    <a:lnL>
                      <a:noFill/>
                    </a:lnL>
                    <a:lnR>
                      <a:noFill/>
                    </a:lnR>
                    <a:lnT>
                      <a:noFill/>
                    </a:lnT>
                    <a:lnB>
                      <a:noFill/>
                    </a:lnB>
                    <a:noFill/>
                  </a:tcPr>
                </a:tc>
                <a:extLst>
                  <a:ext uri="{0D108BD9-81ED-4DB2-BD59-A6C34878D82A}">
                    <a16:rowId xmlns:a16="http://schemas.microsoft.com/office/drawing/2014/main" val="927294653"/>
                  </a:ext>
                </a:extLst>
              </a:tr>
            </a:tbl>
          </a:graphicData>
        </a:graphic>
      </p:graphicFrame>
    </p:spTree>
    <p:extLst>
      <p:ext uri="{BB962C8B-B14F-4D97-AF65-F5344CB8AC3E}">
        <p14:creationId xmlns:p14="http://schemas.microsoft.com/office/powerpoint/2010/main" val="3299971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2D2CC-9360-4597-8879-1E401BA2D565}"/>
              </a:ext>
            </a:extLst>
          </p:cNvPr>
          <p:cNvSpPr>
            <a:spLocks noGrp="1"/>
          </p:cNvSpPr>
          <p:nvPr>
            <p:ph type="title"/>
          </p:nvPr>
        </p:nvSpPr>
        <p:spPr/>
        <p:txBody>
          <a:bodyPr anchor="t">
            <a:normAutofit/>
          </a:bodyPr>
          <a:lstStyle/>
          <a:p>
            <a:r>
              <a:rPr lang="en-US" sz="4000" dirty="0"/>
              <a:t>reading list</a:t>
            </a:r>
          </a:p>
        </p:txBody>
      </p:sp>
      <p:sp>
        <p:nvSpPr>
          <p:cNvPr id="3" name="Content Placeholder 2">
            <a:extLst>
              <a:ext uri="{FF2B5EF4-FFF2-40B4-BE49-F238E27FC236}">
                <a16:creationId xmlns:a16="http://schemas.microsoft.com/office/drawing/2014/main" id="{471DDB5E-1EBD-4350-981B-D78CA7933EE8}"/>
              </a:ext>
            </a:extLst>
          </p:cNvPr>
          <p:cNvSpPr>
            <a:spLocks noGrp="1"/>
          </p:cNvSpPr>
          <p:nvPr>
            <p:ph idx="1"/>
          </p:nvPr>
        </p:nvSpPr>
        <p:spPr>
          <a:xfrm>
            <a:off x="1267674" y="3788232"/>
            <a:ext cx="3549650" cy="1889018"/>
          </a:xfrm>
        </p:spPr>
        <p:txBody>
          <a:bodyPr>
            <a:normAutofit/>
          </a:bodyPr>
          <a:lstStyle/>
          <a:p>
            <a:pPr marL="0" indent="0">
              <a:buNone/>
            </a:pPr>
            <a:r>
              <a:rPr lang="en-US" sz="2400" dirty="0"/>
              <a:t>Please read the first 3 main articles by Dennis Ritchie and Ken Thompson.</a:t>
            </a:r>
          </a:p>
        </p:txBody>
      </p:sp>
      <p:sp>
        <p:nvSpPr>
          <p:cNvPr id="4" name="Slide Number Placeholder 3">
            <a:extLst>
              <a:ext uri="{FF2B5EF4-FFF2-40B4-BE49-F238E27FC236}">
                <a16:creationId xmlns:a16="http://schemas.microsoft.com/office/drawing/2014/main" id="{BED5D993-6636-4EC9-BDC5-E81DB7253EAC}"/>
              </a:ext>
            </a:extLst>
          </p:cNvPr>
          <p:cNvSpPr>
            <a:spLocks noGrp="1"/>
          </p:cNvSpPr>
          <p:nvPr>
            <p:ph type="sldNum" sz="quarter" idx="12"/>
          </p:nvPr>
        </p:nvSpPr>
        <p:spPr/>
        <p:txBody>
          <a:bodyPr/>
          <a:lstStyle/>
          <a:p>
            <a:fld id="{F8D59B09-23C8-46BA-B508-CE17BADF421E}" type="slidenum">
              <a:rPr lang="en-US" smtClean="0"/>
              <a:pPr/>
              <a:t>6</a:t>
            </a:fld>
            <a:endParaRPr lang="en-US"/>
          </a:p>
        </p:txBody>
      </p:sp>
      <p:pic>
        <p:nvPicPr>
          <p:cNvPr id="6" name="Picture 5">
            <a:extLst>
              <a:ext uri="{FF2B5EF4-FFF2-40B4-BE49-F238E27FC236}">
                <a16:creationId xmlns:a16="http://schemas.microsoft.com/office/drawing/2014/main" id="{D05FE015-35AA-4C34-944E-63FCB0A322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5025" y="1284844"/>
            <a:ext cx="2916349" cy="4392406"/>
          </a:xfrm>
          <a:prstGeom prst="rect">
            <a:avLst/>
          </a:prstGeom>
        </p:spPr>
      </p:pic>
      <p:sp>
        <p:nvSpPr>
          <p:cNvPr id="7" name="TextBox 6">
            <a:extLst>
              <a:ext uri="{FF2B5EF4-FFF2-40B4-BE49-F238E27FC236}">
                <a16:creationId xmlns:a16="http://schemas.microsoft.com/office/drawing/2014/main" id="{3751021A-D180-40B6-A37E-61729EAFDC3B}"/>
              </a:ext>
            </a:extLst>
          </p:cNvPr>
          <p:cNvSpPr txBox="1"/>
          <p:nvPr/>
        </p:nvSpPr>
        <p:spPr>
          <a:xfrm>
            <a:off x="1267674" y="5882998"/>
            <a:ext cx="7200900" cy="338554"/>
          </a:xfrm>
          <a:prstGeom prst="rect">
            <a:avLst/>
          </a:prstGeom>
          <a:noFill/>
        </p:spPr>
        <p:txBody>
          <a:bodyPr wrap="square" rtlCol="0">
            <a:spAutoFit/>
          </a:bodyPr>
          <a:lstStyle/>
          <a:p>
            <a:r>
              <a:rPr lang="en-US" sz="1600" dirty="0">
                <a:hlinkClick r:id="rId4"/>
              </a:rPr>
              <a:t>http://emulator.pdp-11.org.ru/misc/1978.07_-_Bell_System_Technical_Journal.pdf</a:t>
            </a:r>
            <a:endParaRPr lang="en-US" sz="1600" dirty="0"/>
          </a:p>
        </p:txBody>
      </p:sp>
      <p:pic>
        <p:nvPicPr>
          <p:cNvPr id="1026" name="Picture 2" descr="Image result for dennis ritchie and ken thompson">
            <a:extLst>
              <a:ext uri="{FF2B5EF4-FFF2-40B4-BE49-F238E27FC236}">
                <a16:creationId xmlns:a16="http://schemas.microsoft.com/office/drawing/2014/main" id="{7D6CD618-2B34-4624-A268-93CB9F24DA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4824" y="1284844"/>
            <a:ext cx="3225800" cy="209677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1283F0B-8257-42AE-9129-FD900E80F277}"/>
              </a:ext>
            </a:extLst>
          </p:cNvPr>
          <p:cNvSpPr txBox="1"/>
          <p:nvPr/>
        </p:nvSpPr>
        <p:spPr>
          <a:xfrm>
            <a:off x="1267674" y="6352143"/>
            <a:ext cx="5765800" cy="369332"/>
          </a:xfrm>
          <a:prstGeom prst="rect">
            <a:avLst/>
          </a:prstGeom>
          <a:noFill/>
        </p:spPr>
        <p:txBody>
          <a:bodyPr wrap="square" rtlCol="0">
            <a:spAutoFit/>
          </a:bodyPr>
          <a:lstStyle/>
          <a:p>
            <a:r>
              <a:rPr lang="en-US" sz="900" dirty="0"/>
              <a:t>Image source:  </a:t>
            </a:r>
            <a:r>
              <a:rPr lang="en-US" sz="900" dirty="0">
                <a:hlinkClick r:id="rId6"/>
              </a:rPr>
              <a:t>https://en.wikipedia.org/wiki/Dennis_Ritchie#/media/File:Ken_Thompson_and_Dennis_Ritchie.jpg</a:t>
            </a:r>
            <a:endParaRPr lang="en-US" sz="900" dirty="0"/>
          </a:p>
          <a:p>
            <a:endParaRPr lang="en-US" sz="900" dirty="0"/>
          </a:p>
        </p:txBody>
      </p:sp>
    </p:spTree>
    <p:extLst>
      <p:ext uri="{BB962C8B-B14F-4D97-AF65-F5344CB8AC3E}">
        <p14:creationId xmlns:p14="http://schemas.microsoft.com/office/powerpoint/2010/main" val="768504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8D1CCA-5AD8-4DB6-BFC6-FA38EFD0882A}"/>
              </a:ext>
            </a:extLst>
          </p:cNvPr>
          <p:cNvSpPr>
            <a:spLocks noGrp="1"/>
          </p:cNvSpPr>
          <p:nvPr>
            <p:ph type="sldNum" sz="quarter" idx="12"/>
          </p:nvPr>
        </p:nvSpPr>
        <p:spPr/>
        <p:txBody>
          <a:bodyPr/>
          <a:lstStyle/>
          <a:p>
            <a:fld id="{F8D59B09-23C8-46BA-B508-CE17BADF421E}" type="slidenum">
              <a:rPr lang="en-US" smtClean="0"/>
              <a:pPr/>
              <a:t>7</a:t>
            </a:fld>
            <a:endParaRPr lang="en-US"/>
          </a:p>
        </p:txBody>
      </p:sp>
      <p:pic>
        <p:nvPicPr>
          <p:cNvPr id="4" name="Picture 3">
            <a:extLst>
              <a:ext uri="{FF2B5EF4-FFF2-40B4-BE49-F238E27FC236}">
                <a16:creationId xmlns:a16="http://schemas.microsoft.com/office/drawing/2014/main" id="{0834B41B-0668-45AC-AB78-A4827989DC7A}"/>
              </a:ext>
            </a:extLst>
          </p:cNvPr>
          <p:cNvPicPr>
            <a:picLocks noChangeAspect="1"/>
          </p:cNvPicPr>
          <p:nvPr/>
        </p:nvPicPr>
        <p:blipFill>
          <a:blip r:embed="rId3"/>
          <a:stretch>
            <a:fillRect/>
          </a:stretch>
        </p:blipFill>
        <p:spPr>
          <a:xfrm>
            <a:off x="4087506" y="614049"/>
            <a:ext cx="4124602" cy="5312386"/>
          </a:xfrm>
          <a:prstGeom prst="rect">
            <a:avLst/>
          </a:prstGeom>
        </p:spPr>
      </p:pic>
      <p:sp>
        <p:nvSpPr>
          <p:cNvPr id="5" name="Content Placeholder 2">
            <a:extLst>
              <a:ext uri="{FF2B5EF4-FFF2-40B4-BE49-F238E27FC236}">
                <a16:creationId xmlns:a16="http://schemas.microsoft.com/office/drawing/2014/main" id="{10A1EADC-FE35-43B2-BA99-1E0A5BE7040C}"/>
              </a:ext>
            </a:extLst>
          </p:cNvPr>
          <p:cNvSpPr txBox="1">
            <a:spLocks/>
          </p:cNvSpPr>
          <p:nvPr/>
        </p:nvSpPr>
        <p:spPr>
          <a:xfrm>
            <a:off x="660299" y="1051706"/>
            <a:ext cx="3549650" cy="1889018"/>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dirty="0"/>
              <a:t>The first one is especially helpful.</a:t>
            </a:r>
          </a:p>
          <a:p>
            <a:pPr marL="0" indent="0">
              <a:buFont typeface="Arial" pitchFamily="34" charset="0"/>
              <a:buNone/>
            </a:pPr>
            <a:r>
              <a:rPr lang="en-US" sz="2400" dirty="0"/>
              <a:t>Here’s a better PDF.</a:t>
            </a:r>
          </a:p>
          <a:p>
            <a:pPr marL="0" indent="0">
              <a:buFont typeface="Arial" pitchFamily="34" charset="0"/>
              <a:buNone/>
            </a:pPr>
            <a:r>
              <a:rPr lang="en-US" sz="2400" dirty="0"/>
              <a:t>I may test you on it.</a:t>
            </a:r>
          </a:p>
        </p:txBody>
      </p:sp>
      <p:sp>
        <p:nvSpPr>
          <p:cNvPr id="6" name="TextBox 5">
            <a:extLst>
              <a:ext uri="{FF2B5EF4-FFF2-40B4-BE49-F238E27FC236}">
                <a16:creationId xmlns:a16="http://schemas.microsoft.com/office/drawing/2014/main" id="{DE907E22-D5BF-4142-B5E0-294FFC5F3926}"/>
              </a:ext>
            </a:extLst>
          </p:cNvPr>
          <p:cNvSpPr txBox="1"/>
          <p:nvPr/>
        </p:nvSpPr>
        <p:spPr>
          <a:xfrm>
            <a:off x="660299" y="6187073"/>
            <a:ext cx="7200900" cy="338554"/>
          </a:xfrm>
          <a:prstGeom prst="rect">
            <a:avLst/>
          </a:prstGeom>
          <a:noFill/>
        </p:spPr>
        <p:txBody>
          <a:bodyPr wrap="square" rtlCol="0">
            <a:spAutoFit/>
          </a:bodyPr>
          <a:lstStyle/>
          <a:p>
            <a:r>
              <a:rPr lang="en-US" sz="1600" dirty="0">
                <a:hlinkClick r:id="rId4"/>
              </a:rPr>
              <a:t>https://people.eecs.berkeley.edu/~brewer/cs262/unix.pdf</a:t>
            </a:r>
            <a:endParaRPr lang="en-US" sz="1600" dirty="0"/>
          </a:p>
        </p:txBody>
      </p:sp>
    </p:spTree>
    <p:extLst>
      <p:ext uri="{BB962C8B-B14F-4D97-AF65-F5344CB8AC3E}">
        <p14:creationId xmlns:p14="http://schemas.microsoft.com/office/powerpoint/2010/main" val="1865172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55B474-44E9-46E0-8198-0D58BA1184AF}"/>
              </a:ext>
            </a:extLst>
          </p:cNvPr>
          <p:cNvSpPr>
            <a:spLocks noGrp="1"/>
          </p:cNvSpPr>
          <p:nvPr>
            <p:ph type="sldNum" sz="quarter" idx="12"/>
          </p:nvPr>
        </p:nvSpPr>
        <p:spPr/>
        <p:txBody>
          <a:bodyPr/>
          <a:lstStyle/>
          <a:p>
            <a:fld id="{F8D59B09-23C8-46BA-B508-CE17BADF421E}" type="slidenum">
              <a:rPr lang="en-US" smtClean="0"/>
              <a:pPr/>
              <a:t>8</a:t>
            </a:fld>
            <a:endParaRPr lang="en-US"/>
          </a:p>
        </p:txBody>
      </p:sp>
      <p:pic>
        <p:nvPicPr>
          <p:cNvPr id="3" name="Picture 2">
            <a:extLst>
              <a:ext uri="{FF2B5EF4-FFF2-40B4-BE49-F238E27FC236}">
                <a16:creationId xmlns:a16="http://schemas.microsoft.com/office/drawing/2014/main" id="{EE1A1A8F-7C52-451E-8DB8-104E99E05BDC}"/>
              </a:ext>
            </a:extLst>
          </p:cNvPr>
          <p:cNvPicPr>
            <a:picLocks noChangeAspect="1"/>
          </p:cNvPicPr>
          <p:nvPr/>
        </p:nvPicPr>
        <p:blipFill>
          <a:blip r:embed="rId3"/>
          <a:stretch>
            <a:fillRect/>
          </a:stretch>
        </p:blipFill>
        <p:spPr>
          <a:xfrm>
            <a:off x="3862571" y="371213"/>
            <a:ext cx="4746690" cy="6115574"/>
          </a:xfrm>
          <a:prstGeom prst="rect">
            <a:avLst/>
          </a:prstGeom>
        </p:spPr>
      </p:pic>
      <p:sp>
        <p:nvSpPr>
          <p:cNvPr id="4" name="Content Placeholder 2">
            <a:extLst>
              <a:ext uri="{FF2B5EF4-FFF2-40B4-BE49-F238E27FC236}">
                <a16:creationId xmlns:a16="http://schemas.microsoft.com/office/drawing/2014/main" id="{0EA60DB3-52C9-4F49-B8B9-35A4E97EBE60}"/>
              </a:ext>
            </a:extLst>
          </p:cNvPr>
          <p:cNvSpPr txBox="1">
            <a:spLocks/>
          </p:cNvSpPr>
          <p:nvPr/>
        </p:nvSpPr>
        <p:spPr>
          <a:xfrm>
            <a:off x="660299" y="1051705"/>
            <a:ext cx="3549650" cy="3084067"/>
          </a:xfrm>
          <a:prstGeom prst="rect">
            <a:avLst/>
          </a:prstGeom>
        </p:spPr>
        <p:txBody>
          <a:bodyPr>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600"/>
              </a:spcBef>
              <a:buFont typeface="Arial" pitchFamily="34" charset="0"/>
              <a:buNone/>
            </a:pPr>
            <a:r>
              <a:rPr lang="en-US" sz="2400" dirty="0"/>
              <a:t>An internal paper I wrote at Microsoft as we prepared </a:t>
            </a:r>
            <a:r>
              <a:rPr lang="en-US" sz="2400"/>
              <a:t>to go </a:t>
            </a:r>
            <a:r>
              <a:rPr lang="en-US" sz="2400" dirty="0"/>
              <a:t>live in January 2005.</a:t>
            </a:r>
          </a:p>
          <a:p>
            <a:pPr marL="0" indent="0">
              <a:spcBef>
                <a:spcPts val="1600"/>
              </a:spcBef>
              <a:buFont typeface="Arial" pitchFamily="34" charset="0"/>
              <a:buNone/>
            </a:pPr>
            <a:r>
              <a:rPr lang="en-US" sz="2400" dirty="0"/>
              <a:t>Slightly redacted to gain approval from Microsoft for use in this class.</a:t>
            </a:r>
          </a:p>
          <a:p>
            <a:pPr marL="0" indent="0">
              <a:spcBef>
                <a:spcPts val="1600"/>
              </a:spcBef>
              <a:buFont typeface="Arial" pitchFamily="34" charset="0"/>
              <a:buNone/>
            </a:pPr>
            <a:r>
              <a:rPr lang="en-US" sz="2400" dirty="0"/>
              <a:t>Posted to Canvas.</a:t>
            </a:r>
          </a:p>
        </p:txBody>
      </p:sp>
    </p:spTree>
    <p:extLst>
      <p:ext uri="{BB962C8B-B14F-4D97-AF65-F5344CB8AC3E}">
        <p14:creationId xmlns:p14="http://schemas.microsoft.com/office/powerpoint/2010/main" val="971133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CC2DF-7306-E149-A1BA-7C9EE0587D6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CC9CDA-00E0-6B93-5216-1AA31C325026}"/>
              </a:ext>
            </a:extLst>
          </p:cNvPr>
          <p:cNvSpPr>
            <a:spLocks noGrp="1"/>
          </p:cNvSpPr>
          <p:nvPr>
            <p:ph type="sldNum" sz="quarter" idx="12"/>
          </p:nvPr>
        </p:nvSpPr>
        <p:spPr/>
        <p:txBody>
          <a:bodyPr/>
          <a:lstStyle/>
          <a:p>
            <a:fld id="{F8D59B09-23C8-46BA-B508-CE17BADF421E}" type="slidenum">
              <a:rPr lang="en-US" smtClean="0"/>
              <a:pPr/>
              <a:t>9</a:t>
            </a:fld>
            <a:endParaRPr lang="en-US"/>
          </a:p>
        </p:txBody>
      </p:sp>
      <p:sp>
        <p:nvSpPr>
          <p:cNvPr id="4" name="Content Placeholder 2">
            <a:extLst>
              <a:ext uri="{FF2B5EF4-FFF2-40B4-BE49-F238E27FC236}">
                <a16:creationId xmlns:a16="http://schemas.microsoft.com/office/drawing/2014/main" id="{B0878D4C-FA9D-97BF-B34E-CEAA9DEB1126}"/>
              </a:ext>
            </a:extLst>
          </p:cNvPr>
          <p:cNvSpPr txBox="1">
            <a:spLocks/>
          </p:cNvSpPr>
          <p:nvPr/>
        </p:nvSpPr>
        <p:spPr>
          <a:xfrm>
            <a:off x="660299" y="1051705"/>
            <a:ext cx="3549650" cy="3084067"/>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600"/>
              </a:spcBef>
              <a:buFont typeface="Arial" pitchFamily="34" charset="0"/>
              <a:buNone/>
            </a:pPr>
            <a:r>
              <a:rPr lang="en-US" sz="2400" dirty="0"/>
              <a:t>I recommend the first 6 chapters.</a:t>
            </a:r>
          </a:p>
          <a:p>
            <a:pPr marL="0" indent="0">
              <a:spcBef>
                <a:spcPts val="1600"/>
              </a:spcBef>
              <a:buFont typeface="Arial" pitchFamily="34" charset="0"/>
              <a:buNone/>
            </a:pPr>
            <a:r>
              <a:rPr lang="en-US" sz="2400" dirty="0"/>
              <a:t>Posted to Canvas.</a:t>
            </a:r>
          </a:p>
        </p:txBody>
      </p:sp>
      <p:pic>
        <p:nvPicPr>
          <p:cNvPr id="5" name="Picture 4">
            <a:extLst>
              <a:ext uri="{FF2B5EF4-FFF2-40B4-BE49-F238E27FC236}">
                <a16:creationId xmlns:a16="http://schemas.microsoft.com/office/drawing/2014/main" id="{FF6F6175-303A-DC36-8693-E9A9ECE13A5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9710" y="962608"/>
            <a:ext cx="3806980" cy="4293134"/>
          </a:xfrm>
          <a:prstGeom prst="rect">
            <a:avLst/>
          </a:prstGeom>
          <a:noFill/>
          <a:ln>
            <a:noFill/>
          </a:ln>
        </p:spPr>
      </p:pic>
    </p:spTree>
    <p:extLst>
      <p:ext uri="{BB962C8B-B14F-4D97-AF65-F5344CB8AC3E}">
        <p14:creationId xmlns:p14="http://schemas.microsoft.com/office/powerpoint/2010/main" val="442506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79647-A6CE-2EDA-608D-45C86EDFBA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92B65E-D1AC-EDAC-1E05-AF75B7C9D1BE}"/>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9E8DE826-0D36-24C8-6C90-4DFE32868565}"/>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rgbClr val="C00000"/>
                </a:solidFill>
              </a:rPr>
              <a:t>strategy</a:t>
            </a:r>
          </a:p>
          <a:p>
            <a:pPr marL="514350" indent="-514350">
              <a:buFont typeface="+mj-lt"/>
              <a:buAutoNum type="arabicPeriod"/>
            </a:pPr>
            <a:r>
              <a:rPr lang="en-US" dirty="0"/>
              <a:t>processes</a:t>
            </a:r>
          </a:p>
          <a:p>
            <a:pPr marL="514350" indent="-514350">
              <a:buFont typeface="+mj-lt"/>
              <a:buAutoNum type="arabicPeriod"/>
            </a:pPr>
            <a:r>
              <a:rPr lang="en-US" dirty="0"/>
              <a:t>threads</a:t>
            </a:r>
          </a:p>
          <a:p>
            <a:pPr marL="514350" indent="-514350">
              <a:buFont typeface="+mj-lt"/>
              <a:buAutoNum type="arabicPeriod"/>
            </a:pPr>
            <a:r>
              <a:rPr lang="en-US" dirty="0"/>
              <a:t>producer-consumer relationships</a:t>
            </a:r>
          </a:p>
          <a:p>
            <a:endParaRPr lang="en-US" dirty="0"/>
          </a:p>
        </p:txBody>
      </p:sp>
      <p:sp>
        <p:nvSpPr>
          <p:cNvPr id="4" name="Slide Number Placeholder 3">
            <a:extLst>
              <a:ext uri="{FF2B5EF4-FFF2-40B4-BE49-F238E27FC236}">
                <a16:creationId xmlns:a16="http://schemas.microsoft.com/office/drawing/2014/main" id="{5C9AB29B-685E-5BE2-4711-C1FF3C5B68F1}"/>
              </a:ext>
            </a:extLst>
          </p:cNvPr>
          <p:cNvSpPr>
            <a:spLocks noGrp="1"/>
          </p:cNvSpPr>
          <p:nvPr>
            <p:ph type="sldNum" sz="quarter" idx="12"/>
          </p:nvPr>
        </p:nvSpPr>
        <p:spPr/>
        <p:txBody>
          <a:bodyPr/>
          <a:lstStyle/>
          <a:p>
            <a:fld id="{F8D59B09-23C8-46BA-B508-CE17BADF421E}" type="slidenum">
              <a:rPr lang="en-US" smtClean="0"/>
              <a:pPr/>
              <a:t>10</a:t>
            </a:fld>
            <a:endParaRPr lang="en-US"/>
          </a:p>
        </p:txBody>
      </p:sp>
    </p:spTree>
    <p:extLst>
      <p:ext uri="{BB962C8B-B14F-4D97-AF65-F5344CB8AC3E}">
        <p14:creationId xmlns:p14="http://schemas.microsoft.com/office/powerpoint/2010/main" val="3924652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4F9EF-C769-F712-4219-B1EE440C3B15}"/>
              </a:ext>
            </a:extLst>
          </p:cNvPr>
          <p:cNvSpPr>
            <a:spLocks noGrp="1"/>
          </p:cNvSpPr>
          <p:nvPr>
            <p:ph type="title"/>
          </p:nvPr>
        </p:nvSpPr>
        <p:spPr>
          <a:xfrm>
            <a:off x="457200" y="274638"/>
            <a:ext cx="8229600" cy="845502"/>
          </a:xfrm>
        </p:spPr>
        <p:txBody>
          <a:bodyPr>
            <a:normAutofit/>
          </a:bodyPr>
          <a:lstStyle/>
          <a:p>
            <a:r>
              <a:rPr lang="en-US" sz="2800" dirty="0"/>
              <a:t>when /where do you start?</a:t>
            </a:r>
          </a:p>
        </p:txBody>
      </p:sp>
      <p:sp>
        <p:nvSpPr>
          <p:cNvPr id="3" name="Content Placeholder 2">
            <a:extLst>
              <a:ext uri="{FF2B5EF4-FFF2-40B4-BE49-F238E27FC236}">
                <a16:creationId xmlns:a16="http://schemas.microsoft.com/office/drawing/2014/main" id="{BB2BA4B2-5A6C-EDE6-7E6A-6490DF86F129}"/>
              </a:ext>
            </a:extLst>
          </p:cNvPr>
          <p:cNvSpPr>
            <a:spLocks noGrp="1"/>
          </p:cNvSpPr>
          <p:nvPr>
            <p:ph idx="1"/>
          </p:nvPr>
        </p:nvSpPr>
        <p:spPr>
          <a:xfrm>
            <a:off x="457200" y="1260157"/>
            <a:ext cx="1501140" cy="4525963"/>
          </a:xfrm>
        </p:spPr>
        <p:txBody>
          <a:bodyPr>
            <a:normAutofit/>
          </a:bodyPr>
          <a:lstStyle/>
          <a:p>
            <a:r>
              <a:rPr lang="en-US" sz="1800" dirty="0"/>
              <a:t>Start now.</a:t>
            </a:r>
          </a:p>
          <a:p>
            <a:r>
              <a:rPr lang="en-US" sz="1800" dirty="0"/>
              <a:t>Begin by laying out your directory structure.</a:t>
            </a:r>
          </a:p>
        </p:txBody>
      </p:sp>
      <p:sp>
        <p:nvSpPr>
          <p:cNvPr id="4" name="Slide Number Placeholder 3">
            <a:extLst>
              <a:ext uri="{FF2B5EF4-FFF2-40B4-BE49-F238E27FC236}">
                <a16:creationId xmlns:a16="http://schemas.microsoft.com/office/drawing/2014/main" id="{B7396510-AA8D-D4F3-73CD-5470CD0CD812}"/>
              </a:ext>
            </a:extLst>
          </p:cNvPr>
          <p:cNvSpPr>
            <a:spLocks noGrp="1"/>
          </p:cNvSpPr>
          <p:nvPr>
            <p:ph type="sldNum" sz="quarter" idx="12"/>
          </p:nvPr>
        </p:nvSpPr>
        <p:spPr/>
        <p:txBody>
          <a:bodyPr/>
          <a:lstStyle/>
          <a:p>
            <a:fld id="{F8D59B09-23C8-46BA-B508-CE17BADF421E}" type="slidenum">
              <a:rPr lang="en-US" smtClean="0"/>
              <a:pPr/>
              <a:t>11</a:t>
            </a:fld>
            <a:endParaRPr lang="en-US"/>
          </a:p>
        </p:txBody>
      </p:sp>
      <p:pic>
        <p:nvPicPr>
          <p:cNvPr id="6" name="Picture 5">
            <a:extLst>
              <a:ext uri="{FF2B5EF4-FFF2-40B4-BE49-F238E27FC236}">
                <a16:creationId xmlns:a16="http://schemas.microsoft.com/office/drawing/2014/main" id="{11842D87-700C-E33A-1CE9-DDA4B04534CB}"/>
              </a:ext>
            </a:extLst>
          </p:cNvPr>
          <p:cNvPicPr>
            <a:picLocks noChangeAspect="1"/>
          </p:cNvPicPr>
          <p:nvPr/>
        </p:nvPicPr>
        <p:blipFill>
          <a:blip r:embed="rId2"/>
          <a:stretch>
            <a:fillRect/>
          </a:stretch>
        </p:blipFill>
        <p:spPr>
          <a:xfrm>
            <a:off x="2179320" y="1260157"/>
            <a:ext cx="6507480" cy="5040107"/>
          </a:xfrm>
          <a:prstGeom prst="rect">
            <a:avLst/>
          </a:prstGeom>
        </p:spPr>
      </p:pic>
    </p:spTree>
    <p:extLst>
      <p:ext uri="{BB962C8B-B14F-4D97-AF65-F5344CB8AC3E}">
        <p14:creationId xmlns:p14="http://schemas.microsoft.com/office/powerpoint/2010/main" val="2882570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86509-94EC-1AE4-A3D6-A7391AE299A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00DCE6C-9A28-A478-F139-05706CA3D5B3}"/>
              </a:ext>
            </a:extLst>
          </p:cNvPr>
          <p:cNvPicPr>
            <a:picLocks noChangeAspect="1"/>
          </p:cNvPicPr>
          <p:nvPr/>
        </p:nvPicPr>
        <p:blipFill>
          <a:blip r:embed="rId2"/>
          <a:stretch>
            <a:fillRect/>
          </a:stretch>
        </p:blipFill>
        <p:spPr>
          <a:xfrm>
            <a:off x="2179320" y="1260157"/>
            <a:ext cx="6507480" cy="5040107"/>
          </a:xfrm>
          <a:prstGeom prst="rect">
            <a:avLst/>
          </a:prstGeom>
        </p:spPr>
      </p:pic>
      <p:sp>
        <p:nvSpPr>
          <p:cNvPr id="2" name="Title 1">
            <a:extLst>
              <a:ext uri="{FF2B5EF4-FFF2-40B4-BE49-F238E27FC236}">
                <a16:creationId xmlns:a16="http://schemas.microsoft.com/office/drawing/2014/main" id="{95553992-B5C1-777D-A318-5DFF02ABE769}"/>
              </a:ext>
            </a:extLst>
          </p:cNvPr>
          <p:cNvSpPr>
            <a:spLocks noGrp="1"/>
          </p:cNvSpPr>
          <p:nvPr>
            <p:ph type="title"/>
          </p:nvPr>
        </p:nvSpPr>
        <p:spPr>
          <a:xfrm>
            <a:off x="457200" y="274638"/>
            <a:ext cx="8229600" cy="845502"/>
          </a:xfrm>
        </p:spPr>
        <p:txBody>
          <a:bodyPr>
            <a:normAutofit/>
          </a:bodyPr>
          <a:lstStyle/>
          <a:p>
            <a:r>
              <a:rPr lang="en-US" sz="2800" dirty="0"/>
              <a:t>define your interfaces</a:t>
            </a:r>
          </a:p>
        </p:txBody>
      </p:sp>
      <p:sp>
        <p:nvSpPr>
          <p:cNvPr id="3" name="Content Placeholder 2">
            <a:extLst>
              <a:ext uri="{FF2B5EF4-FFF2-40B4-BE49-F238E27FC236}">
                <a16:creationId xmlns:a16="http://schemas.microsoft.com/office/drawing/2014/main" id="{8540AF5C-A9C8-EA5E-5D12-D2A94CF38E73}"/>
              </a:ext>
            </a:extLst>
          </p:cNvPr>
          <p:cNvSpPr>
            <a:spLocks noGrp="1"/>
          </p:cNvSpPr>
          <p:nvPr>
            <p:ph idx="1"/>
          </p:nvPr>
        </p:nvSpPr>
        <p:spPr>
          <a:xfrm>
            <a:off x="457200" y="1260157"/>
            <a:ext cx="1501140" cy="4525963"/>
          </a:xfrm>
        </p:spPr>
        <p:txBody>
          <a:bodyPr>
            <a:normAutofit/>
          </a:bodyPr>
          <a:lstStyle/>
          <a:p>
            <a:r>
              <a:rPr lang="en-US" sz="1800" dirty="0"/>
              <a:t>Create header files that describe the external interfaces.</a:t>
            </a:r>
          </a:p>
          <a:p>
            <a:r>
              <a:rPr lang="en-US" sz="1800" dirty="0"/>
              <a:t>Agree on the classes and functions you intend to build.</a:t>
            </a:r>
          </a:p>
        </p:txBody>
      </p:sp>
      <p:sp>
        <p:nvSpPr>
          <p:cNvPr id="4" name="Slide Number Placeholder 3">
            <a:extLst>
              <a:ext uri="{FF2B5EF4-FFF2-40B4-BE49-F238E27FC236}">
                <a16:creationId xmlns:a16="http://schemas.microsoft.com/office/drawing/2014/main" id="{F55B017D-4F3D-BDF4-033D-038E546E6E23}"/>
              </a:ext>
            </a:extLst>
          </p:cNvPr>
          <p:cNvSpPr>
            <a:spLocks noGrp="1"/>
          </p:cNvSpPr>
          <p:nvPr>
            <p:ph type="sldNum" sz="quarter" idx="12"/>
          </p:nvPr>
        </p:nvSpPr>
        <p:spPr/>
        <p:txBody>
          <a:bodyPr/>
          <a:lstStyle/>
          <a:p>
            <a:fld id="{F8D59B09-23C8-46BA-B508-CE17BADF421E}" type="slidenum">
              <a:rPr lang="en-US" smtClean="0"/>
              <a:pPr/>
              <a:t>12</a:t>
            </a:fld>
            <a:endParaRPr lang="en-US"/>
          </a:p>
        </p:txBody>
      </p:sp>
    </p:spTree>
    <p:extLst>
      <p:ext uri="{BB962C8B-B14F-4D97-AF65-F5344CB8AC3E}">
        <p14:creationId xmlns:p14="http://schemas.microsoft.com/office/powerpoint/2010/main" val="1183633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394F-77ED-D119-687C-A01BF84166F3}"/>
              </a:ext>
            </a:extLst>
          </p:cNvPr>
          <p:cNvSpPr>
            <a:spLocks noGrp="1"/>
          </p:cNvSpPr>
          <p:nvPr>
            <p:ph type="title"/>
          </p:nvPr>
        </p:nvSpPr>
        <p:spPr/>
        <p:txBody>
          <a:bodyPr/>
          <a:lstStyle/>
          <a:p>
            <a:r>
              <a:rPr lang="en-US" dirty="0"/>
              <a:t>strategy</a:t>
            </a:r>
          </a:p>
        </p:txBody>
      </p:sp>
      <p:sp>
        <p:nvSpPr>
          <p:cNvPr id="3" name="Content Placeholder 2">
            <a:extLst>
              <a:ext uri="{FF2B5EF4-FFF2-40B4-BE49-F238E27FC236}">
                <a16:creationId xmlns:a16="http://schemas.microsoft.com/office/drawing/2014/main" id="{78EDCF3D-510D-A7A9-FC35-F4F88D2D65F7}"/>
              </a:ext>
            </a:extLst>
          </p:cNvPr>
          <p:cNvSpPr>
            <a:spLocks noGrp="1"/>
          </p:cNvSpPr>
          <p:nvPr>
            <p:ph idx="1"/>
          </p:nvPr>
        </p:nvSpPr>
        <p:spPr/>
        <p:txBody>
          <a:bodyPr/>
          <a:lstStyle/>
          <a:p>
            <a:r>
              <a:rPr lang="en-US" dirty="0"/>
              <a:t>Expect all your laptops will run the same code, top to bottom.</a:t>
            </a:r>
          </a:p>
          <a:p>
            <a:r>
              <a:rPr lang="en-US" dirty="0"/>
              <a:t>(If you need a master and your machine is not the master, how would you debug?)</a:t>
            </a:r>
          </a:p>
          <a:p>
            <a:r>
              <a:rPr lang="en-US" dirty="0"/>
              <a:t>Each should be a complete but standalone engine with all parts.</a:t>
            </a:r>
          </a:p>
          <a:p>
            <a:r>
              <a:rPr lang="en-US" dirty="0"/>
              <a:t>Get everything working standalone.</a:t>
            </a:r>
          </a:p>
          <a:p>
            <a:endParaRPr lang="en-US" dirty="0"/>
          </a:p>
          <a:p>
            <a:endParaRPr lang="en-US" dirty="0"/>
          </a:p>
        </p:txBody>
      </p:sp>
      <p:sp>
        <p:nvSpPr>
          <p:cNvPr id="4" name="Slide Number Placeholder 3">
            <a:extLst>
              <a:ext uri="{FF2B5EF4-FFF2-40B4-BE49-F238E27FC236}">
                <a16:creationId xmlns:a16="http://schemas.microsoft.com/office/drawing/2014/main" id="{F9AE0BB1-6C1A-2660-8272-9E2418BDA790}"/>
              </a:ext>
            </a:extLst>
          </p:cNvPr>
          <p:cNvSpPr>
            <a:spLocks noGrp="1"/>
          </p:cNvSpPr>
          <p:nvPr>
            <p:ph type="sldNum" sz="quarter" idx="12"/>
          </p:nvPr>
        </p:nvSpPr>
        <p:spPr/>
        <p:txBody>
          <a:bodyPr/>
          <a:lstStyle/>
          <a:p>
            <a:fld id="{F8D59B09-23C8-46BA-B508-CE17BADF421E}" type="slidenum">
              <a:rPr lang="en-US" smtClean="0"/>
              <a:pPr/>
              <a:t>13</a:t>
            </a:fld>
            <a:endParaRPr lang="en-US"/>
          </a:p>
        </p:txBody>
      </p:sp>
    </p:spTree>
    <p:extLst>
      <p:ext uri="{BB962C8B-B14F-4D97-AF65-F5344CB8AC3E}">
        <p14:creationId xmlns:p14="http://schemas.microsoft.com/office/powerpoint/2010/main" val="1264737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8070A-A0FE-7D3D-AD18-26707F834C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14C6B2-0710-57EE-7535-1B957F32A9BA}"/>
              </a:ext>
            </a:extLst>
          </p:cNvPr>
          <p:cNvSpPr>
            <a:spLocks noGrp="1"/>
          </p:cNvSpPr>
          <p:nvPr>
            <p:ph type="title"/>
          </p:nvPr>
        </p:nvSpPr>
        <p:spPr/>
        <p:txBody>
          <a:bodyPr/>
          <a:lstStyle/>
          <a:p>
            <a:r>
              <a:rPr lang="en-US" dirty="0"/>
              <a:t>distribute crawling</a:t>
            </a:r>
          </a:p>
        </p:txBody>
      </p:sp>
      <p:sp>
        <p:nvSpPr>
          <p:cNvPr id="3" name="Content Placeholder 2">
            <a:extLst>
              <a:ext uri="{FF2B5EF4-FFF2-40B4-BE49-F238E27FC236}">
                <a16:creationId xmlns:a16="http://schemas.microsoft.com/office/drawing/2014/main" id="{9C5A7AD4-1462-E708-6342-B0EB29F3C21A}"/>
              </a:ext>
            </a:extLst>
          </p:cNvPr>
          <p:cNvSpPr>
            <a:spLocks noGrp="1"/>
          </p:cNvSpPr>
          <p:nvPr>
            <p:ph idx="1"/>
          </p:nvPr>
        </p:nvSpPr>
        <p:spPr/>
        <p:txBody>
          <a:bodyPr/>
          <a:lstStyle/>
          <a:p>
            <a:r>
              <a:rPr lang="en-US" dirty="0"/>
              <a:t>Divide the web across your laptops.</a:t>
            </a:r>
          </a:p>
          <a:p>
            <a:r>
              <a:rPr lang="en-US" dirty="0"/>
              <a:t>(How could you do that?)</a:t>
            </a:r>
          </a:p>
          <a:p>
            <a:r>
              <a:rPr lang="en-US" dirty="0"/>
              <a:t>When you discover a new URL, decide which machine owns it.</a:t>
            </a:r>
          </a:p>
          <a:p>
            <a:r>
              <a:rPr lang="en-US" dirty="0"/>
              <a:t>If it’s yours, add it to your frontier.</a:t>
            </a:r>
          </a:p>
          <a:p>
            <a:r>
              <a:rPr lang="en-US" dirty="0"/>
              <a:t>If it’s not, add it to list for the machine that does own it.</a:t>
            </a:r>
          </a:p>
          <a:p>
            <a:r>
              <a:rPr lang="en-US" dirty="0"/>
              <a:t>Periodically batch transfer URLs for the other machines.</a:t>
            </a:r>
          </a:p>
          <a:p>
            <a:endParaRPr lang="en-US" dirty="0"/>
          </a:p>
          <a:p>
            <a:endParaRPr lang="en-US" dirty="0"/>
          </a:p>
        </p:txBody>
      </p:sp>
      <p:sp>
        <p:nvSpPr>
          <p:cNvPr id="4" name="Slide Number Placeholder 3">
            <a:extLst>
              <a:ext uri="{FF2B5EF4-FFF2-40B4-BE49-F238E27FC236}">
                <a16:creationId xmlns:a16="http://schemas.microsoft.com/office/drawing/2014/main" id="{0BC99242-EACA-9197-424C-28CBA8087A92}"/>
              </a:ext>
            </a:extLst>
          </p:cNvPr>
          <p:cNvSpPr>
            <a:spLocks noGrp="1"/>
          </p:cNvSpPr>
          <p:nvPr>
            <p:ph type="sldNum" sz="quarter" idx="12"/>
          </p:nvPr>
        </p:nvSpPr>
        <p:spPr/>
        <p:txBody>
          <a:bodyPr/>
          <a:lstStyle/>
          <a:p>
            <a:fld id="{F8D59B09-23C8-46BA-B508-CE17BADF421E}" type="slidenum">
              <a:rPr lang="en-US" smtClean="0"/>
              <a:pPr/>
              <a:t>14</a:t>
            </a:fld>
            <a:endParaRPr lang="en-US"/>
          </a:p>
        </p:txBody>
      </p:sp>
    </p:spTree>
    <p:extLst>
      <p:ext uri="{BB962C8B-B14F-4D97-AF65-F5344CB8AC3E}">
        <p14:creationId xmlns:p14="http://schemas.microsoft.com/office/powerpoint/2010/main" val="587709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97CE8-33FE-FB1D-E667-3A73308D9E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6A6547-6D3B-D668-4BD5-283F08F59A49}"/>
              </a:ext>
            </a:extLst>
          </p:cNvPr>
          <p:cNvSpPr>
            <a:spLocks noGrp="1"/>
          </p:cNvSpPr>
          <p:nvPr>
            <p:ph type="title"/>
          </p:nvPr>
        </p:nvSpPr>
        <p:spPr/>
        <p:txBody>
          <a:bodyPr/>
          <a:lstStyle/>
          <a:p>
            <a:r>
              <a:rPr lang="en-US" dirty="0"/>
              <a:t>distribute querying</a:t>
            </a:r>
          </a:p>
        </p:txBody>
      </p:sp>
      <p:sp>
        <p:nvSpPr>
          <p:cNvPr id="3" name="Content Placeholder 2">
            <a:extLst>
              <a:ext uri="{FF2B5EF4-FFF2-40B4-BE49-F238E27FC236}">
                <a16:creationId xmlns:a16="http://schemas.microsoft.com/office/drawing/2014/main" id="{66C4E155-2374-6696-99DD-37A4AFAD38B0}"/>
              </a:ext>
            </a:extLst>
          </p:cNvPr>
          <p:cNvSpPr>
            <a:spLocks noGrp="1"/>
          </p:cNvSpPr>
          <p:nvPr>
            <p:ph idx="1"/>
          </p:nvPr>
        </p:nvSpPr>
        <p:spPr/>
        <p:txBody>
          <a:bodyPr/>
          <a:lstStyle/>
          <a:p>
            <a:r>
              <a:rPr lang="en-US" dirty="0"/>
              <a:t>When you get a query, broadcast it to the sibling machines.</a:t>
            </a:r>
          </a:p>
          <a:p>
            <a:r>
              <a:rPr lang="en-US" dirty="0"/>
              <a:t>(Do you send the query string or a compiled version?)</a:t>
            </a:r>
          </a:p>
          <a:p>
            <a:r>
              <a:rPr lang="en-US" dirty="0"/>
              <a:t>Search your own slice of the web.</a:t>
            </a:r>
          </a:p>
          <a:p>
            <a:r>
              <a:rPr lang="en-US" dirty="0"/>
              <a:t>Merge the results from the sibling machines.</a:t>
            </a:r>
          </a:p>
          <a:p>
            <a:endParaRPr lang="en-US" dirty="0"/>
          </a:p>
          <a:p>
            <a:endParaRPr lang="en-US" dirty="0"/>
          </a:p>
        </p:txBody>
      </p:sp>
      <p:sp>
        <p:nvSpPr>
          <p:cNvPr id="4" name="Slide Number Placeholder 3">
            <a:extLst>
              <a:ext uri="{FF2B5EF4-FFF2-40B4-BE49-F238E27FC236}">
                <a16:creationId xmlns:a16="http://schemas.microsoft.com/office/drawing/2014/main" id="{D31C439B-A527-D18A-AAC1-9CA76FB0FCF9}"/>
              </a:ext>
            </a:extLst>
          </p:cNvPr>
          <p:cNvSpPr>
            <a:spLocks noGrp="1"/>
          </p:cNvSpPr>
          <p:nvPr>
            <p:ph type="sldNum" sz="quarter" idx="12"/>
          </p:nvPr>
        </p:nvSpPr>
        <p:spPr/>
        <p:txBody>
          <a:bodyPr/>
          <a:lstStyle/>
          <a:p>
            <a:fld id="{F8D59B09-23C8-46BA-B508-CE17BADF421E}" type="slidenum">
              <a:rPr lang="en-US" smtClean="0"/>
              <a:pPr/>
              <a:t>15</a:t>
            </a:fld>
            <a:endParaRPr lang="en-US"/>
          </a:p>
        </p:txBody>
      </p:sp>
    </p:spTree>
    <p:extLst>
      <p:ext uri="{BB962C8B-B14F-4D97-AF65-F5344CB8AC3E}">
        <p14:creationId xmlns:p14="http://schemas.microsoft.com/office/powerpoint/2010/main" val="1018015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218F5-6C19-CFDE-130E-CD27305CFA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F41624-B839-EA59-C7F4-EE7216CC18B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AEF8A22-624A-DFAF-7DBC-F49FCEA3674C}"/>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65000"/>
                  </a:schemeClr>
                </a:solidFill>
              </a:rPr>
              <a:t>strategy</a:t>
            </a:r>
          </a:p>
          <a:p>
            <a:pPr marL="514350" indent="-514350">
              <a:buFont typeface="+mj-lt"/>
              <a:buAutoNum type="arabicPeriod"/>
            </a:pPr>
            <a:r>
              <a:rPr lang="en-US" dirty="0">
                <a:solidFill>
                  <a:srgbClr val="C00000"/>
                </a:solidFill>
              </a:rPr>
              <a:t>processes</a:t>
            </a:r>
          </a:p>
          <a:p>
            <a:pPr marL="514350" indent="-514350">
              <a:buFont typeface="+mj-lt"/>
              <a:buAutoNum type="arabicPeriod"/>
            </a:pPr>
            <a:r>
              <a:rPr lang="en-US" dirty="0"/>
              <a:t>threads</a:t>
            </a:r>
          </a:p>
          <a:p>
            <a:pPr marL="514350" indent="-514350">
              <a:buFont typeface="+mj-lt"/>
              <a:buAutoNum type="arabicPeriod"/>
            </a:pPr>
            <a:r>
              <a:rPr lang="en-US" dirty="0"/>
              <a:t>producer-consumer relationships</a:t>
            </a:r>
          </a:p>
          <a:p>
            <a:endParaRPr lang="en-US" dirty="0"/>
          </a:p>
        </p:txBody>
      </p:sp>
      <p:sp>
        <p:nvSpPr>
          <p:cNvPr id="4" name="Slide Number Placeholder 3">
            <a:extLst>
              <a:ext uri="{FF2B5EF4-FFF2-40B4-BE49-F238E27FC236}">
                <a16:creationId xmlns:a16="http://schemas.microsoft.com/office/drawing/2014/main" id="{7AE5D247-DC01-E73F-E88A-94C7943A9BC6}"/>
              </a:ext>
            </a:extLst>
          </p:cNvPr>
          <p:cNvSpPr>
            <a:spLocks noGrp="1"/>
          </p:cNvSpPr>
          <p:nvPr>
            <p:ph type="sldNum" sz="quarter" idx="12"/>
          </p:nvPr>
        </p:nvSpPr>
        <p:spPr/>
        <p:txBody>
          <a:bodyPr/>
          <a:lstStyle/>
          <a:p>
            <a:fld id="{F8D59B09-23C8-46BA-B508-CE17BADF421E}" type="slidenum">
              <a:rPr lang="en-US" smtClean="0"/>
              <a:pPr/>
              <a:t>16</a:t>
            </a:fld>
            <a:endParaRPr lang="en-US"/>
          </a:p>
        </p:txBody>
      </p:sp>
    </p:spTree>
    <p:extLst>
      <p:ext uri="{BB962C8B-B14F-4D97-AF65-F5344CB8AC3E}">
        <p14:creationId xmlns:p14="http://schemas.microsoft.com/office/powerpoint/2010/main" val="1714490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3250346-1ECC-4121-9366-7D50E897763E}"/>
              </a:ext>
            </a:extLst>
          </p:cNvPr>
          <p:cNvSpPr>
            <a:spLocks noGrp="1"/>
          </p:cNvSpPr>
          <p:nvPr>
            <p:ph type="sldNum" sz="quarter" idx="12"/>
          </p:nvPr>
        </p:nvSpPr>
        <p:spPr/>
        <p:txBody>
          <a:bodyPr/>
          <a:lstStyle/>
          <a:p>
            <a:fld id="{96C00307-8197-4B09-96D0-403DA765B6F2}" type="slidenum">
              <a:rPr lang="en-US" altLang="en-US"/>
              <a:pPr/>
              <a:t>17</a:t>
            </a:fld>
            <a:endParaRPr lang="en-US" altLang="en-US" dirty="0"/>
          </a:p>
        </p:txBody>
      </p:sp>
      <p:sp>
        <p:nvSpPr>
          <p:cNvPr id="102402" name="Rectangle 2">
            <a:extLst>
              <a:ext uri="{FF2B5EF4-FFF2-40B4-BE49-F238E27FC236}">
                <a16:creationId xmlns:a16="http://schemas.microsoft.com/office/drawing/2014/main" id="{1099571B-6128-40BC-AEB1-71C1E6AFDA94}"/>
              </a:ext>
            </a:extLst>
          </p:cNvPr>
          <p:cNvSpPr>
            <a:spLocks noGrp="1" noChangeArrowheads="1"/>
          </p:cNvSpPr>
          <p:nvPr>
            <p:ph type="title"/>
          </p:nvPr>
        </p:nvSpPr>
        <p:spPr>
          <a:xfrm>
            <a:off x="1009650" y="438150"/>
            <a:ext cx="7162800" cy="763417"/>
          </a:xfrm>
          <a:noFill/>
          <a:ln/>
        </p:spPr>
        <p:txBody>
          <a:bodyPr/>
          <a:lstStyle/>
          <a:p>
            <a:r>
              <a:rPr lang="en-US" altLang="en-US" dirty="0"/>
              <a:t>the process model</a:t>
            </a:r>
          </a:p>
        </p:txBody>
      </p:sp>
      <p:sp>
        <p:nvSpPr>
          <p:cNvPr id="102403" name="Rectangle 3">
            <a:extLst>
              <a:ext uri="{FF2B5EF4-FFF2-40B4-BE49-F238E27FC236}">
                <a16:creationId xmlns:a16="http://schemas.microsoft.com/office/drawing/2014/main" id="{9DC6E4C5-927E-444D-9CEF-9D782E2A77DB}"/>
              </a:ext>
            </a:extLst>
          </p:cNvPr>
          <p:cNvSpPr>
            <a:spLocks noGrp="1" noChangeArrowheads="1"/>
          </p:cNvSpPr>
          <p:nvPr>
            <p:ph type="body" idx="1"/>
          </p:nvPr>
        </p:nvSpPr>
        <p:spPr>
          <a:xfrm>
            <a:off x="1009650" y="1330036"/>
            <a:ext cx="7010400" cy="4918364"/>
          </a:xfrm>
          <a:noFill/>
          <a:ln/>
        </p:spPr>
        <p:txBody>
          <a:bodyPr>
            <a:noAutofit/>
          </a:bodyPr>
          <a:lstStyle/>
          <a:p>
            <a:pPr marL="514350" indent="-514350">
              <a:spcBef>
                <a:spcPts val="600"/>
              </a:spcBef>
              <a:buFont typeface="+mj-lt"/>
              <a:buAutoNum type="arabicPeriod"/>
            </a:pPr>
            <a:r>
              <a:rPr lang="en-US" altLang="en-US" dirty="0"/>
              <a:t>Each process is protected from other processes.</a:t>
            </a:r>
          </a:p>
          <a:p>
            <a:pPr marL="514350" indent="-514350">
              <a:spcBef>
                <a:spcPts val="600"/>
              </a:spcBef>
              <a:buFont typeface="+mj-lt"/>
              <a:buAutoNum type="arabicPeriod"/>
            </a:pPr>
            <a:r>
              <a:rPr lang="en-US" altLang="en-US" dirty="0"/>
              <a:t>Owns resources:</a:t>
            </a:r>
          </a:p>
          <a:p>
            <a:pPr marL="971550" lvl="1" indent="-514350">
              <a:spcBef>
                <a:spcPts val="600"/>
              </a:spcBef>
              <a:buFont typeface="+mj-lt"/>
              <a:buAutoNum type="alphaLcPeriod"/>
            </a:pPr>
            <a:r>
              <a:rPr lang="en-US" altLang="en-US" dirty="0"/>
              <a:t>Memory (instructions, stack, data)</a:t>
            </a:r>
          </a:p>
          <a:p>
            <a:pPr marL="971550" lvl="1" indent="-514350">
              <a:spcBef>
                <a:spcPts val="600"/>
              </a:spcBef>
              <a:buFont typeface="+mj-lt"/>
              <a:buAutoNum type="alphaLcPeriod"/>
            </a:pPr>
            <a:r>
              <a:rPr lang="en-US" altLang="en-US" dirty="0"/>
              <a:t>Open handles to files, pipes, semaphores, etc.</a:t>
            </a:r>
          </a:p>
          <a:p>
            <a:pPr marL="514350" indent="-514350">
              <a:spcBef>
                <a:spcPts val="600"/>
              </a:spcBef>
              <a:buFont typeface="+mj-lt"/>
              <a:buAutoNum type="arabicPeriod"/>
            </a:pPr>
            <a:r>
              <a:rPr lang="en-US" altLang="en-US" dirty="0"/>
              <a:t>Can also share resources, e.g., blocks of memory.</a:t>
            </a:r>
          </a:p>
          <a:p>
            <a:pPr marL="514350" indent="-514350">
              <a:spcBef>
                <a:spcPts val="600"/>
              </a:spcBef>
              <a:buFont typeface="+mj-lt"/>
              <a:buAutoNum type="arabicPeriod"/>
            </a:pPr>
            <a:r>
              <a:rPr lang="en-US" altLang="en-US" dirty="0"/>
              <a:t>Has “state” information:</a:t>
            </a:r>
          </a:p>
          <a:p>
            <a:pPr marL="971550" lvl="1" indent="-514350">
              <a:spcBef>
                <a:spcPts val="600"/>
              </a:spcBef>
              <a:buFont typeface="+mj-lt"/>
              <a:buAutoNum type="alphaLcPeriod"/>
            </a:pPr>
            <a:r>
              <a:rPr lang="en-US" altLang="en-US" dirty="0"/>
              <a:t>Current directory</a:t>
            </a:r>
          </a:p>
          <a:p>
            <a:pPr marL="971550" lvl="1" indent="-514350">
              <a:spcBef>
                <a:spcPts val="600"/>
              </a:spcBef>
              <a:buFont typeface="+mj-lt"/>
              <a:buAutoNum type="alphaLcPeriod"/>
            </a:pPr>
            <a:r>
              <a:rPr lang="en-US" altLang="en-US" dirty="0"/>
              <a:t>Environment variables</a:t>
            </a:r>
          </a:p>
          <a:p>
            <a:pPr marL="971550" lvl="1" indent="-514350">
              <a:spcBef>
                <a:spcPts val="600"/>
              </a:spcBef>
              <a:buFont typeface="+mj-lt"/>
              <a:buAutoNum type="alphaLcPeriod"/>
            </a:pPr>
            <a:r>
              <a:rPr lang="en-US" altLang="en-US" dirty="0"/>
              <a:t>One or more threads of execution</a:t>
            </a:r>
          </a:p>
          <a:p>
            <a:pPr marL="514350" indent="-514350">
              <a:spcBef>
                <a:spcPts val="600"/>
              </a:spcBef>
              <a:buFont typeface="+mj-lt"/>
              <a:buAutoNum type="arabicPeriod"/>
            </a:pPr>
            <a:r>
              <a:rPr lang="en-US" altLang="en-US" dirty="0"/>
              <a:t>One-way inheritance to children.</a:t>
            </a:r>
          </a:p>
        </p:txBody>
      </p:sp>
    </p:spTree>
    <p:extLst>
      <p:ext uri="{BB962C8B-B14F-4D97-AF65-F5344CB8AC3E}">
        <p14:creationId xmlns:p14="http://schemas.microsoft.com/office/powerpoint/2010/main" val="3960494198"/>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 creation</a:t>
            </a:r>
          </a:p>
        </p:txBody>
      </p:sp>
      <p:sp>
        <p:nvSpPr>
          <p:cNvPr id="3" name="Content Placeholder 2"/>
          <p:cNvSpPr>
            <a:spLocks noGrp="1"/>
          </p:cNvSpPr>
          <p:nvPr>
            <p:ph idx="1"/>
          </p:nvPr>
        </p:nvSpPr>
        <p:spPr/>
        <p:txBody>
          <a:bodyPr>
            <a:normAutofit/>
          </a:bodyPr>
          <a:lstStyle/>
          <a:p>
            <a:r>
              <a:rPr lang="en-US" sz="2000" dirty="0"/>
              <a:t>Linux uses a sequence of two calls to start a process:</a:t>
            </a:r>
          </a:p>
          <a:p>
            <a:pPr marL="514350" lvl="1" indent="-514350">
              <a:buSzPct val="100000"/>
              <a:buFont typeface="+mj-lt"/>
              <a:buAutoNum type="arabicPeriod"/>
            </a:pPr>
            <a:r>
              <a:rPr lang="en-US" sz="2000" dirty="0">
                <a:latin typeface="Consolas" panose="020B0609020204030204" pitchFamily="49" charset="0"/>
              </a:rPr>
              <a:t>fork( ) </a:t>
            </a:r>
            <a:r>
              <a:rPr lang="en-US" sz="2000" dirty="0"/>
              <a:t>creates a copy of current process.</a:t>
            </a:r>
          </a:p>
          <a:p>
            <a:pPr marL="514350" lvl="1" indent="-514350">
              <a:buSzPct val="100000"/>
              <a:buFont typeface="+mj-lt"/>
              <a:buAutoNum type="arabicPeriod"/>
            </a:pPr>
            <a:r>
              <a:rPr lang="en-US" sz="2000" dirty="0">
                <a:latin typeface="Consolas" panose="020B0609020204030204" pitchFamily="49" charset="0"/>
              </a:rPr>
              <a:t>exec( </a:t>
            </a:r>
            <a:r>
              <a:rPr lang="en-US" sz="2000" i="1" dirty="0">
                <a:latin typeface="Consolas" panose="020B0609020204030204" pitchFamily="49" charset="0"/>
              </a:rPr>
              <a:t>program, </a:t>
            </a:r>
            <a:r>
              <a:rPr lang="en-US" sz="2000" i="1" dirty="0" err="1">
                <a:latin typeface="Consolas" panose="020B0609020204030204" pitchFamily="49" charset="0"/>
              </a:rPr>
              <a:t>args</a:t>
            </a:r>
            <a:r>
              <a:rPr lang="en-US" sz="2000" dirty="0">
                <a:latin typeface="Consolas" panose="020B0609020204030204" pitchFamily="49" charset="0"/>
              </a:rPr>
              <a:t> ) </a:t>
            </a:r>
            <a:r>
              <a:rPr lang="en-US" sz="2000" dirty="0"/>
              <a:t>replaces current address space with specified program.</a:t>
            </a:r>
          </a:p>
          <a:p>
            <a:pPr lvl="1"/>
            <a:endParaRPr lang="en-US" sz="2000" dirty="0"/>
          </a:p>
          <a:p>
            <a:r>
              <a:rPr lang="en-US" sz="2000" dirty="0">
                <a:solidFill>
                  <a:srgbClr val="C00000"/>
                </a:solidFill>
              </a:rPr>
              <a:t>Why first copy the process only to overwrite it?</a:t>
            </a:r>
          </a:p>
          <a:p>
            <a:r>
              <a:rPr lang="en-US" sz="2000" dirty="0"/>
              <a:t>Allows sharing of code, file descriptors, other state information and results in a simple interface.</a:t>
            </a:r>
          </a:p>
          <a:p>
            <a:r>
              <a:rPr lang="en-US" sz="2000" dirty="0"/>
              <a:t>Windows by contrast, uses a single </a:t>
            </a:r>
            <a:r>
              <a:rPr lang="en-US" sz="2000" dirty="0" err="1">
                <a:latin typeface="Consolas" panose="020B0609020204030204" pitchFamily="49" charset="0"/>
              </a:rPr>
              <a:t>CreateProcess</a:t>
            </a:r>
            <a:r>
              <a:rPr lang="en-US" sz="2000" dirty="0">
                <a:latin typeface="Consolas" panose="020B0609020204030204" pitchFamily="49" charset="0"/>
              </a:rPr>
              <a:t>( )</a:t>
            </a:r>
            <a:r>
              <a:rPr lang="en-US" sz="2000" dirty="0"/>
              <a:t> system call, but requires a very complex set of arguments to deal with all the possible cases.</a:t>
            </a:r>
          </a:p>
        </p:txBody>
      </p:sp>
      <p:sp>
        <p:nvSpPr>
          <p:cNvPr id="6" name="Slide Number Placeholder 5"/>
          <p:cNvSpPr>
            <a:spLocks noGrp="1"/>
          </p:cNvSpPr>
          <p:nvPr>
            <p:ph type="sldNum" sz="quarter" idx="12"/>
          </p:nvPr>
        </p:nvSpPr>
        <p:spPr/>
        <p:txBody>
          <a:bodyPr/>
          <a:lstStyle/>
          <a:p>
            <a:fld id="{A190D881-957A-7944-A8D0-1584E528B88F}" type="slidenum">
              <a:rPr lang="en-US" smtClean="0"/>
              <a:pPr/>
              <a:t>18</a:t>
            </a:fld>
            <a:endParaRPr lang="en-US"/>
          </a:p>
        </p:txBody>
      </p:sp>
    </p:spTree>
    <p:extLst>
      <p:ext uri="{BB962C8B-B14F-4D97-AF65-F5344CB8AC3E}">
        <p14:creationId xmlns:p14="http://schemas.microsoft.com/office/powerpoint/2010/main" val="3664420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8C521F-FBEF-4B42-8CFA-F0F9F4425FE6}"/>
              </a:ext>
            </a:extLst>
          </p:cNvPr>
          <p:cNvSpPr>
            <a:spLocks noGrp="1"/>
          </p:cNvSpPr>
          <p:nvPr>
            <p:ph type="sldNum" sz="quarter" idx="12"/>
          </p:nvPr>
        </p:nvSpPr>
        <p:spPr/>
        <p:txBody>
          <a:bodyPr/>
          <a:lstStyle/>
          <a:p>
            <a:fld id="{F8D59B09-23C8-46BA-B508-CE17BADF421E}" type="slidenum">
              <a:rPr lang="en-US" smtClean="0"/>
              <a:pPr/>
              <a:t>19</a:t>
            </a:fld>
            <a:endParaRPr lang="en-US"/>
          </a:p>
        </p:txBody>
      </p:sp>
      <p:sp>
        <p:nvSpPr>
          <p:cNvPr id="3" name="Rectangle 2">
            <a:extLst>
              <a:ext uri="{FF2B5EF4-FFF2-40B4-BE49-F238E27FC236}">
                <a16:creationId xmlns:a16="http://schemas.microsoft.com/office/drawing/2014/main" id="{28E64D3E-1598-4EB9-9D69-D315FA964504}"/>
              </a:ext>
            </a:extLst>
          </p:cNvPr>
          <p:cNvSpPr/>
          <p:nvPr/>
        </p:nvSpPr>
        <p:spPr>
          <a:xfrm>
            <a:off x="4114800" y="932285"/>
            <a:ext cx="4572000" cy="5478423"/>
          </a:xfrm>
          <a:prstGeom prst="rect">
            <a:avLst/>
          </a:prstGeom>
        </p:spPr>
        <p:txBody>
          <a:bodyPr>
            <a:spAutoFit/>
          </a:bodyPr>
          <a:lstStyle/>
          <a:p>
            <a:r>
              <a:rPr lang="en-US" sz="1400" b="0" dirty="0">
                <a:solidFill>
                  <a:srgbClr val="2B91AF"/>
                </a:solidFill>
                <a:latin typeface="Consolas" panose="020B0609020204030204" pitchFamily="49" charset="0"/>
              </a:rPr>
              <a:t>BOOL</a:t>
            </a:r>
            <a:r>
              <a:rPr lang="en-US" sz="1400" b="0" dirty="0">
                <a:solidFill>
                  <a:srgbClr val="000000"/>
                </a:solidFill>
                <a:latin typeface="Consolas" panose="020B0609020204030204" pitchFamily="49" charset="0"/>
              </a:rPr>
              <a:t> </a:t>
            </a:r>
            <a:r>
              <a:rPr lang="en-US" sz="1400" b="0" dirty="0" err="1">
                <a:solidFill>
                  <a:srgbClr val="000000"/>
                </a:solidFill>
                <a:latin typeface="Consolas" panose="020B0609020204030204" pitchFamily="49" charset="0"/>
              </a:rPr>
              <a:t>CreateProcessA</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LPCSTR</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lpApplicationName</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LPSTR</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lpCommandLine</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LPSECURITY_ATTRIBUTES</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lpProcessAttributes</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LPSECURITY_ATTRIBUTES</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lpThreadAttributes</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BOOL</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bInheritHandles</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DWORD</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dwCreationFlags</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LPVOID</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lpEnvironment</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LPCSTR</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lpCurrentDirectory</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LPSTARTUPINFOA</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lpStartupInfo</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LPPROCESS_INFORMATION</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lpProcessInformation</a:t>
            </a:r>
            <a:endParaRPr lang="en-US" sz="1400" b="0" dirty="0">
              <a:solidFill>
                <a:srgbClr val="000000"/>
              </a:solidFill>
              <a:latin typeface="Consolas" panose="020B0609020204030204" pitchFamily="49" charset="0"/>
            </a:endParaRPr>
          </a:p>
          <a:p>
            <a:r>
              <a:rPr lang="en-US" sz="1400" b="0" dirty="0">
                <a:solidFill>
                  <a:srgbClr val="000000"/>
                </a:solidFill>
                <a:latin typeface="Consolas" panose="020B0609020204030204" pitchFamily="49" charset="0"/>
              </a:rPr>
              <a:t>);</a:t>
            </a:r>
          </a:p>
          <a:p>
            <a:endParaRPr lang="en-US" sz="1400" b="0" dirty="0">
              <a:solidFill>
                <a:srgbClr val="000000"/>
              </a:solidFill>
              <a:latin typeface="Consolas" panose="020B0609020204030204" pitchFamily="49" charset="0"/>
            </a:endParaRPr>
          </a:p>
          <a:p>
            <a:r>
              <a:rPr lang="en-US" sz="1400" b="0" dirty="0">
                <a:solidFill>
                  <a:srgbClr val="2B91AF"/>
                </a:solidFill>
                <a:latin typeface="Consolas" panose="020B0609020204030204" pitchFamily="49" charset="0"/>
              </a:rPr>
              <a:t>BOOL</a:t>
            </a:r>
            <a:r>
              <a:rPr lang="en-US" sz="1400" b="0" dirty="0">
                <a:solidFill>
                  <a:srgbClr val="000000"/>
                </a:solidFill>
                <a:latin typeface="Consolas" panose="020B0609020204030204" pitchFamily="49" charset="0"/>
              </a:rPr>
              <a:t> </a:t>
            </a:r>
            <a:r>
              <a:rPr lang="en-US" sz="1400" b="0" dirty="0" err="1">
                <a:solidFill>
                  <a:srgbClr val="000000"/>
                </a:solidFill>
                <a:latin typeface="Consolas" panose="020B0609020204030204" pitchFamily="49" charset="0"/>
              </a:rPr>
              <a:t>CreateProcessW</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LPCWSTR</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lpApplicationName</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LPWSTR</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lpCommandLine</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LPSECURITY_ATTRIBUTES</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lpProcessAttributes</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LPSECURITY_ATTRIBUTES</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lpThreadAttributes</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BOOL</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bInheritHandles</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DWORD</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dwCreationFlags</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LPVOID</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lpEnvironment</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LPCWSTR</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lpCurrentDirectory</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LPSTARTUPINFOW</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lpStartupInfo</a:t>
            </a:r>
            <a:r>
              <a:rPr lang="en-US" sz="1400" b="0" dirty="0">
                <a:solidFill>
                  <a:srgbClr val="000000"/>
                </a:solidFill>
                <a:latin typeface="Consolas" panose="020B0609020204030204" pitchFamily="49" charset="0"/>
              </a:rPr>
              <a:t>,</a:t>
            </a:r>
          </a:p>
          <a:p>
            <a:r>
              <a:rPr lang="en-US" sz="1400" b="0" dirty="0">
                <a:solidFill>
                  <a:srgbClr val="000000"/>
                </a:solidFill>
                <a:latin typeface="Consolas" panose="020B0609020204030204" pitchFamily="49" charset="0"/>
              </a:rPr>
              <a:t>  </a:t>
            </a:r>
            <a:r>
              <a:rPr lang="en-US" sz="1400" b="0" dirty="0">
                <a:solidFill>
                  <a:srgbClr val="2B91AF"/>
                </a:solidFill>
                <a:latin typeface="Consolas" panose="020B0609020204030204" pitchFamily="49" charset="0"/>
              </a:rPr>
              <a:t>LPPROCESS_INFORMATION</a:t>
            </a:r>
            <a:r>
              <a:rPr lang="en-US" sz="1400" b="0" dirty="0">
                <a:solidFill>
                  <a:srgbClr val="000000"/>
                </a:solidFill>
                <a:latin typeface="Consolas" panose="020B0609020204030204" pitchFamily="49" charset="0"/>
              </a:rPr>
              <a:t> </a:t>
            </a:r>
            <a:r>
              <a:rPr lang="en-US" sz="1400" b="0" dirty="0" err="1">
                <a:solidFill>
                  <a:srgbClr val="808080"/>
                </a:solidFill>
                <a:latin typeface="Consolas" panose="020B0609020204030204" pitchFamily="49" charset="0"/>
              </a:rPr>
              <a:t>lpProcessInformation</a:t>
            </a:r>
            <a:endParaRPr lang="en-US" sz="1400" b="0" dirty="0">
              <a:solidFill>
                <a:srgbClr val="000000"/>
              </a:solidFill>
              <a:latin typeface="Consolas" panose="020B0609020204030204" pitchFamily="49" charset="0"/>
            </a:endParaRPr>
          </a:p>
          <a:p>
            <a:r>
              <a:rPr lang="en-US" sz="1400" b="0" dirty="0">
                <a:solidFill>
                  <a:srgbClr val="000000"/>
                </a:solidFill>
                <a:latin typeface="Consolas" panose="020B0609020204030204" pitchFamily="49" charset="0"/>
              </a:rPr>
              <a:t>);</a:t>
            </a:r>
            <a:endParaRPr lang="en-US" sz="1400" b="0" dirty="0"/>
          </a:p>
        </p:txBody>
      </p:sp>
      <p:sp>
        <p:nvSpPr>
          <p:cNvPr id="4" name="TextBox 3">
            <a:extLst>
              <a:ext uri="{FF2B5EF4-FFF2-40B4-BE49-F238E27FC236}">
                <a16:creationId xmlns:a16="http://schemas.microsoft.com/office/drawing/2014/main" id="{561B86E6-FA0C-4FEA-9813-56B1D6915620}"/>
              </a:ext>
            </a:extLst>
          </p:cNvPr>
          <p:cNvSpPr txBox="1"/>
          <p:nvPr/>
        </p:nvSpPr>
        <p:spPr>
          <a:xfrm>
            <a:off x="457200" y="932285"/>
            <a:ext cx="3499503" cy="5201424"/>
          </a:xfrm>
          <a:prstGeom prst="rect">
            <a:avLst/>
          </a:prstGeom>
          <a:noFill/>
        </p:spPr>
        <p:txBody>
          <a:bodyPr wrap="square" rtlCol="0">
            <a:spAutoFit/>
          </a:bodyPr>
          <a:lstStyle/>
          <a:p>
            <a:pPr>
              <a:spcBef>
                <a:spcPts val="1600"/>
              </a:spcBef>
            </a:pPr>
            <a:r>
              <a:rPr lang="en-US" b="0" dirty="0"/>
              <a:t>There is no fork( ).</a:t>
            </a:r>
          </a:p>
          <a:p>
            <a:pPr>
              <a:spcBef>
                <a:spcPts val="1600"/>
              </a:spcBef>
            </a:pPr>
            <a:r>
              <a:rPr lang="en-US" b="0" dirty="0"/>
              <a:t>Creates the child running a new executable, returns a handle to the child.</a:t>
            </a:r>
          </a:p>
          <a:p>
            <a:pPr>
              <a:spcBef>
                <a:spcPts val="1600"/>
              </a:spcBef>
            </a:pPr>
            <a:r>
              <a:rPr lang="en-US" b="0" dirty="0" err="1"/>
              <a:t>argv</a:t>
            </a:r>
            <a:r>
              <a:rPr lang="en-US" b="0" dirty="0"/>
              <a:t> is passed as a string, not an array.</a:t>
            </a:r>
          </a:p>
          <a:p>
            <a:pPr>
              <a:spcBef>
                <a:spcPts val="1600"/>
              </a:spcBef>
            </a:pPr>
            <a:r>
              <a:rPr lang="en-US" b="0" dirty="0"/>
              <a:t>Child process retrieves the command line with </a:t>
            </a:r>
            <a:r>
              <a:rPr lang="en-US" b="0" dirty="0" err="1"/>
              <a:t>GetCommandLine</a:t>
            </a:r>
            <a:r>
              <a:rPr lang="en-US" b="0" dirty="0"/>
              <a:t>( ).  C runtime turns that into </a:t>
            </a:r>
            <a:r>
              <a:rPr lang="en-US" b="0" dirty="0" err="1"/>
              <a:t>argc</a:t>
            </a:r>
            <a:r>
              <a:rPr lang="en-US" b="0" dirty="0"/>
              <a:t>, </a:t>
            </a:r>
            <a:r>
              <a:rPr lang="en-US" b="0" dirty="0" err="1"/>
              <a:t>argv</a:t>
            </a:r>
            <a:r>
              <a:rPr lang="en-US" b="0" dirty="0"/>
              <a:t>.</a:t>
            </a:r>
          </a:p>
          <a:p>
            <a:pPr>
              <a:spcBef>
                <a:spcPts val="1600"/>
              </a:spcBef>
            </a:pPr>
            <a:r>
              <a:rPr lang="en-US" b="0" dirty="0"/>
              <a:t>Slightly complex rules for words containing spaces or quotes.</a:t>
            </a:r>
          </a:p>
          <a:p>
            <a:pPr>
              <a:spcBef>
                <a:spcPts val="1600"/>
              </a:spcBef>
            </a:pPr>
            <a:r>
              <a:rPr lang="en-US" b="0" dirty="0"/>
              <a:t>Lots of options for debugging, etc.</a:t>
            </a:r>
          </a:p>
          <a:p>
            <a:pPr>
              <a:spcBef>
                <a:spcPts val="1600"/>
              </a:spcBef>
            </a:pPr>
            <a:r>
              <a:rPr lang="en-US" b="0" dirty="0"/>
              <a:t>Two versions.</a:t>
            </a:r>
          </a:p>
        </p:txBody>
      </p:sp>
      <p:sp>
        <p:nvSpPr>
          <p:cNvPr id="6" name="TextBox 5">
            <a:extLst>
              <a:ext uri="{FF2B5EF4-FFF2-40B4-BE49-F238E27FC236}">
                <a16:creationId xmlns:a16="http://schemas.microsoft.com/office/drawing/2014/main" id="{3EAEE7BB-5600-4E81-89DE-B04E5906FBCA}"/>
              </a:ext>
            </a:extLst>
          </p:cNvPr>
          <p:cNvSpPr txBox="1"/>
          <p:nvPr/>
        </p:nvSpPr>
        <p:spPr>
          <a:xfrm>
            <a:off x="457200" y="228600"/>
            <a:ext cx="7924800" cy="584775"/>
          </a:xfrm>
          <a:prstGeom prst="rect">
            <a:avLst/>
          </a:prstGeom>
          <a:noFill/>
        </p:spPr>
        <p:txBody>
          <a:bodyPr wrap="square">
            <a:spAutoFit/>
          </a:bodyPr>
          <a:lstStyle/>
          <a:p>
            <a:pPr algn="ctr">
              <a:spcBef>
                <a:spcPts val="1600"/>
              </a:spcBef>
            </a:pPr>
            <a:r>
              <a:rPr lang="en-US" sz="3200" b="0" dirty="0">
                <a:latin typeface="+mn-lt"/>
              </a:rPr>
              <a:t>Windows </a:t>
            </a:r>
            <a:r>
              <a:rPr lang="en-US" sz="3200" b="0" dirty="0" err="1">
                <a:latin typeface="+mn-lt"/>
              </a:rPr>
              <a:t>CreateProcess</a:t>
            </a:r>
            <a:endParaRPr lang="en-US" sz="3200" b="0" dirty="0">
              <a:latin typeface="+mn-lt"/>
            </a:endParaRPr>
          </a:p>
        </p:txBody>
      </p:sp>
    </p:spTree>
    <p:extLst>
      <p:ext uri="{BB962C8B-B14F-4D97-AF65-F5344CB8AC3E}">
        <p14:creationId xmlns:p14="http://schemas.microsoft.com/office/powerpoint/2010/main" val="126155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5" end="1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6" end="16"/>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7" end="1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8" end="18"/>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9" end="19"/>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20" end="2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21" end="21"/>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22" end="22"/>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23" end="23"/>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24" end="2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 creation</a:t>
            </a:r>
          </a:p>
        </p:txBody>
      </p:sp>
      <p:sp>
        <p:nvSpPr>
          <p:cNvPr id="3" name="Content Placeholder 2"/>
          <p:cNvSpPr>
            <a:spLocks noGrp="1"/>
          </p:cNvSpPr>
          <p:nvPr>
            <p:ph idx="1"/>
          </p:nvPr>
        </p:nvSpPr>
        <p:spPr/>
        <p:txBody>
          <a:bodyPr>
            <a:normAutofit/>
          </a:bodyPr>
          <a:lstStyle/>
          <a:p>
            <a:r>
              <a:rPr lang="en-US" dirty="0"/>
              <a:t>Linux uses a sequence of two calls to start a process:</a:t>
            </a:r>
          </a:p>
          <a:p>
            <a:pPr marL="514350" lvl="1" indent="-514350">
              <a:buSzPct val="100000"/>
              <a:buFont typeface="+mj-lt"/>
              <a:buAutoNum type="arabicPeriod"/>
            </a:pPr>
            <a:r>
              <a:rPr lang="en-US" dirty="0">
                <a:latin typeface="Consolas" panose="020B0609020204030204" pitchFamily="49" charset="0"/>
              </a:rPr>
              <a:t>fork( ) </a:t>
            </a:r>
            <a:r>
              <a:rPr lang="en-US" dirty="0"/>
              <a:t>creates a copy of current process.</a:t>
            </a:r>
          </a:p>
          <a:p>
            <a:pPr marL="514350" lvl="1" indent="-514350">
              <a:buSzPct val="100000"/>
              <a:buFont typeface="+mj-lt"/>
              <a:buAutoNum type="arabicPeriod"/>
            </a:pPr>
            <a:r>
              <a:rPr lang="en-US" dirty="0">
                <a:latin typeface="Consolas" panose="020B0609020204030204" pitchFamily="49" charset="0"/>
              </a:rPr>
              <a:t>exec( </a:t>
            </a:r>
            <a:r>
              <a:rPr lang="en-US" i="1" dirty="0">
                <a:latin typeface="Consolas" panose="020B0609020204030204" pitchFamily="49" charset="0"/>
              </a:rPr>
              <a:t>program, </a:t>
            </a:r>
            <a:r>
              <a:rPr lang="en-US" i="1" dirty="0" err="1">
                <a:latin typeface="Consolas" panose="020B0609020204030204" pitchFamily="49" charset="0"/>
              </a:rPr>
              <a:t>args</a:t>
            </a:r>
            <a:r>
              <a:rPr lang="en-US" dirty="0">
                <a:latin typeface="Consolas" panose="020B0609020204030204" pitchFamily="49" charset="0"/>
              </a:rPr>
              <a:t> ) </a:t>
            </a:r>
            <a:r>
              <a:rPr lang="en-US" dirty="0"/>
              <a:t>replaces current address space with specified program.</a:t>
            </a:r>
          </a:p>
          <a:p>
            <a:pPr lvl="1"/>
            <a:endParaRPr lang="en-US" dirty="0"/>
          </a:p>
          <a:p>
            <a:r>
              <a:rPr lang="en-US" dirty="0">
                <a:solidFill>
                  <a:srgbClr val="C00000"/>
                </a:solidFill>
              </a:rPr>
              <a:t>Any problems with child being an </a:t>
            </a:r>
            <a:r>
              <a:rPr lang="en-US" i="1" dirty="0">
                <a:solidFill>
                  <a:srgbClr val="C00000"/>
                </a:solidFill>
              </a:rPr>
              <a:t>exact</a:t>
            </a:r>
            <a:r>
              <a:rPr lang="en-US" dirty="0">
                <a:solidFill>
                  <a:srgbClr val="C00000"/>
                </a:solidFill>
              </a:rPr>
              <a:t> clone of parent?</a:t>
            </a:r>
          </a:p>
        </p:txBody>
      </p:sp>
      <p:sp>
        <p:nvSpPr>
          <p:cNvPr id="6" name="Slide Number Placeholder 5"/>
          <p:cNvSpPr>
            <a:spLocks noGrp="1"/>
          </p:cNvSpPr>
          <p:nvPr>
            <p:ph type="sldNum" sz="quarter" idx="12"/>
          </p:nvPr>
        </p:nvSpPr>
        <p:spPr/>
        <p:txBody>
          <a:bodyPr/>
          <a:lstStyle/>
          <a:p>
            <a:fld id="{A190D881-957A-7944-A8D0-1584E528B88F}" type="slidenum">
              <a:rPr lang="en-US" smtClean="0"/>
              <a:pPr/>
              <a:t>20</a:t>
            </a:fld>
            <a:endParaRPr lang="en-US"/>
          </a:p>
        </p:txBody>
      </p:sp>
    </p:spTree>
    <p:extLst>
      <p:ext uri="{BB962C8B-B14F-4D97-AF65-F5344CB8AC3E}">
        <p14:creationId xmlns:p14="http://schemas.microsoft.com/office/powerpoint/2010/main" val="2067290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453837" y="1905000"/>
            <a:ext cx="8236325" cy="2566988"/>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cloning</a:t>
            </a:r>
          </a:p>
        </p:txBody>
      </p:sp>
      <p:sp>
        <p:nvSpPr>
          <p:cNvPr id="6" name="Slide Number Placeholder 5"/>
          <p:cNvSpPr>
            <a:spLocks noGrp="1"/>
          </p:cNvSpPr>
          <p:nvPr>
            <p:ph type="sldNum" sz="quarter" idx="12"/>
          </p:nvPr>
        </p:nvSpPr>
        <p:spPr/>
        <p:txBody>
          <a:bodyPr/>
          <a:lstStyle/>
          <a:p>
            <a:fld id="{A190D881-957A-7944-A8D0-1584E528B88F}" type="slidenum">
              <a:rPr lang="en-US" smtClean="0"/>
              <a:pPr/>
              <a:t>21</a:t>
            </a:fld>
            <a:endParaRPr lang="en-US"/>
          </a:p>
        </p:txBody>
      </p:sp>
      <p:sp>
        <p:nvSpPr>
          <p:cNvPr id="8" name="TextBox 7">
            <a:extLst>
              <a:ext uri="{FF2B5EF4-FFF2-40B4-BE49-F238E27FC236}">
                <a16:creationId xmlns:a16="http://schemas.microsoft.com/office/drawing/2014/main" id="{3D50FC00-D016-4703-99E9-40DEA4AE4BEC}"/>
              </a:ext>
            </a:extLst>
          </p:cNvPr>
          <p:cNvSpPr txBox="1"/>
          <p:nvPr/>
        </p:nvSpPr>
        <p:spPr>
          <a:xfrm>
            <a:off x="453838" y="4771849"/>
            <a:ext cx="8236324" cy="400110"/>
          </a:xfrm>
          <a:prstGeom prst="rect">
            <a:avLst/>
          </a:prstGeom>
          <a:noFill/>
        </p:spPr>
        <p:txBody>
          <a:bodyPr wrap="square">
            <a:spAutoFit/>
          </a:bodyPr>
          <a:lstStyle/>
          <a:p>
            <a:pPr algn="ctr"/>
            <a:r>
              <a:rPr lang="en-US" sz="2000" b="0" dirty="0">
                <a:solidFill>
                  <a:srgbClr val="C00000"/>
                </a:solidFill>
              </a:rPr>
              <a:t>Need to know which is the parent and which is the child.</a:t>
            </a:r>
          </a:p>
        </p:txBody>
      </p:sp>
    </p:spTree>
    <p:extLst>
      <p:ext uri="{BB962C8B-B14F-4D97-AF65-F5344CB8AC3E}">
        <p14:creationId xmlns:p14="http://schemas.microsoft.com/office/powerpoint/2010/main" val="3945537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fork and exec</a:t>
            </a:r>
          </a:p>
        </p:txBody>
      </p:sp>
      <p:sp>
        <p:nvSpPr>
          <p:cNvPr id="3" name="Content Placeholder 2"/>
          <p:cNvSpPr>
            <a:spLocks noGrp="1"/>
          </p:cNvSpPr>
          <p:nvPr>
            <p:ph idx="1"/>
          </p:nvPr>
        </p:nvSpPr>
        <p:spPr>
          <a:xfrm>
            <a:off x="685800" y="1600200"/>
            <a:ext cx="3352800" cy="4419600"/>
          </a:xfrm>
        </p:spPr>
        <p:txBody>
          <a:bodyPr>
            <a:normAutofit/>
          </a:bodyPr>
          <a:lstStyle/>
          <a:p>
            <a:pPr>
              <a:spcBef>
                <a:spcPts val="1500"/>
              </a:spcBef>
            </a:pPr>
            <a:r>
              <a:rPr lang="en-US" sz="2000" dirty="0">
                <a:solidFill>
                  <a:srgbClr val="C00000"/>
                </a:solidFill>
              </a:rPr>
              <a:t>Fork uses the return code to differentiate parent from child.</a:t>
            </a:r>
          </a:p>
          <a:p>
            <a:pPr>
              <a:spcBef>
                <a:spcPts val="1500"/>
              </a:spcBef>
            </a:pPr>
            <a:r>
              <a:rPr lang="en-US" sz="2000" dirty="0"/>
              <a:t>Child gets return code 0.</a:t>
            </a:r>
          </a:p>
          <a:p>
            <a:pPr>
              <a:spcBef>
                <a:spcPts val="1500"/>
              </a:spcBef>
            </a:pPr>
            <a:r>
              <a:rPr lang="en-US" sz="2000" dirty="0"/>
              <a:t>Parent gets child’s unique process id or </a:t>
            </a:r>
            <a:r>
              <a:rPr lang="en-US" sz="2000" i="1" dirty="0" err="1"/>
              <a:t>pid</a:t>
            </a:r>
            <a:r>
              <a:rPr lang="en-US" sz="2000" dirty="0"/>
              <a:t>, which it can wait on for the child to complete.</a:t>
            </a:r>
          </a:p>
          <a:p>
            <a:pPr lvl="1"/>
            <a:endParaRPr lang="en-US" sz="2000" dirty="0"/>
          </a:p>
        </p:txBody>
      </p:sp>
      <p:sp>
        <p:nvSpPr>
          <p:cNvPr id="6" name="Slide Number Placeholder 5"/>
          <p:cNvSpPr>
            <a:spLocks noGrp="1"/>
          </p:cNvSpPr>
          <p:nvPr>
            <p:ph type="sldNum" sz="quarter" idx="12"/>
          </p:nvPr>
        </p:nvSpPr>
        <p:spPr/>
        <p:txBody>
          <a:bodyPr/>
          <a:lstStyle/>
          <a:p>
            <a:fld id="{A190D881-957A-7944-A8D0-1584E528B88F}" type="slidenum">
              <a:rPr lang="en-US" smtClean="0"/>
              <a:pPr/>
              <a:t>22</a:t>
            </a:fld>
            <a:endParaRPr lang="en-US"/>
          </a:p>
        </p:txBody>
      </p:sp>
      <p:sp>
        <p:nvSpPr>
          <p:cNvPr id="8" name="TextBox 7">
            <a:extLst>
              <a:ext uri="{FF2B5EF4-FFF2-40B4-BE49-F238E27FC236}">
                <a16:creationId xmlns:a16="http://schemas.microsoft.com/office/drawing/2014/main" id="{37E42EC1-3762-4582-8C7C-6377F2273E09}"/>
              </a:ext>
            </a:extLst>
          </p:cNvPr>
          <p:cNvSpPr txBox="1"/>
          <p:nvPr/>
        </p:nvSpPr>
        <p:spPr>
          <a:xfrm>
            <a:off x="4419600" y="1600200"/>
            <a:ext cx="4572000" cy="3139321"/>
          </a:xfrm>
          <a:prstGeom prst="rect">
            <a:avLst/>
          </a:prstGeom>
          <a:noFill/>
        </p:spPr>
        <p:txBody>
          <a:bodyPr wrap="square">
            <a:spAutoFit/>
          </a:bodyPr>
          <a:lstStyle/>
          <a:p>
            <a:pPr marL="0" lvl="1">
              <a:buNone/>
            </a:pPr>
            <a:r>
              <a:rPr lang="en-US" sz="1800" b="0" dirty="0">
                <a:latin typeface="Consolas" panose="020B0609020204030204" pitchFamily="49" charset="0"/>
              </a:rPr>
              <a:t>int </a:t>
            </a:r>
            <a:r>
              <a:rPr lang="en-US" sz="1800" b="0" dirty="0" err="1">
                <a:latin typeface="Consolas" panose="020B0609020204030204" pitchFamily="49" charset="0"/>
              </a:rPr>
              <a:t>pid</a:t>
            </a:r>
            <a:r>
              <a:rPr lang="en-US" sz="1800" b="0" dirty="0">
                <a:latin typeface="Consolas" panose="020B0609020204030204" pitchFamily="49" charset="0"/>
              </a:rPr>
              <a:t> = fork( );</a:t>
            </a:r>
          </a:p>
          <a:p>
            <a:pPr marL="0" lvl="1">
              <a:buNone/>
            </a:pPr>
            <a:r>
              <a:rPr lang="en-US" sz="1800" b="0" dirty="0">
                <a:latin typeface="Consolas" panose="020B0609020204030204" pitchFamily="49" charset="0"/>
              </a:rPr>
              <a:t>if ( </a:t>
            </a:r>
            <a:r>
              <a:rPr lang="en-US" sz="1800" b="0" dirty="0" err="1">
                <a:latin typeface="Consolas" panose="020B0609020204030204" pitchFamily="49" charset="0"/>
              </a:rPr>
              <a:t>pid</a:t>
            </a:r>
            <a:r>
              <a:rPr lang="en-US" sz="1800" b="0" dirty="0">
                <a:latin typeface="Consolas" panose="020B0609020204030204" pitchFamily="49" charset="0"/>
              </a:rPr>
              <a:t> == 0 )</a:t>
            </a:r>
          </a:p>
          <a:p>
            <a:pPr marL="0" lvl="1">
              <a:buNone/>
            </a:pPr>
            <a:r>
              <a:rPr lang="en-US" sz="1800" b="0" dirty="0">
                <a:latin typeface="Consolas" panose="020B0609020204030204" pitchFamily="49" charset="0"/>
              </a:rPr>
              <a:t>   {</a:t>
            </a:r>
          </a:p>
          <a:p>
            <a:pPr marL="0" lvl="1">
              <a:buNone/>
            </a:pPr>
            <a:r>
              <a:rPr lang="en-US" sz="1800" b="0" dirty="0">
                <a:latin typeface="Consolas" panose="020B0609020204030204" pitchFamily="49" charset="0"/>
              </a:rPr>
              <a:t>   exec ();  /* child */</a:t>
            </a:r>
          </a:p>
          <a:p>
            <a:pPr marL="0" lvl="1">
              <a:buNone/>
            </a:pPr>
            <a:r>
              <a:rPr lang="en-US" sz="1800" b="0" dirty="0">
                <a:latin typeface="Consolas" panose="020B0609020204030204" pitchFamily="49" charset="0"/>
              </a:rPr>
              <a:t>   }</a:t>
            </a:r>
          </a:p>
          <a:p>
            <a:pPr marL="0" lvl="1">
              <a:buNone/>
            </a:pPr>
            <a:r>
              <a:rPr lang="en-US" sz="1800" b="0" dirty="0">
                <a:latin typeface="Consolas" panose="020B0609020204030204" pitchFamily="49" charset="0"/>
              </a:rPr>
              <a:t>else</a:t>
            </a:r>
          </a:p>
          <a:p>
            <a:pPr marL="0" lvl="1">
              <a:buNone/>
            </a:pPr>
            <a:r>
              <a:rPr lang="en-US" sz="1800" b="0" dirty="0">
                <a:latin typeface="Consolas" panose="020B0609020204030204" pitchFamily="49" charset="0"/>
              </a:rPr>
              <a:t>   {</a:t>
            </a:r>
          </a:p>
          <a:p>
            <a:pPr marL="0" lvl="1">
              <a:buNone/>
            </a:pPr>
            <a:r>
              <a:rPr lang="en-US" sz="1800" b="0" dirty="0">
                <a:latin typeface="Consolas" panose="020B0609020204030204" pitchFamily="49" charset="0"/>
              </a:rPr>
              <a:t>   /* parent */</a:t>
            </a:r>
          </a:p>
          <a:p>
            <a:pPr marL="0" lvl="1">
              <a:buNone/>
            </a:pPr>
            <a:r>
              <a:rPr lang="en-US" dirty="0">
                <a:latin typeface="Consolas" panose="020B0609020204030204" pitchFamily="49" charset="0"/>
              </a:rPr>
              <a:t>   int status;</a:t>
            </a:r>
            <a:endParaRPr lang="en-US" sz="1800" b="0" dirty="0">
              <a:latin typeface="Consolas" panose="020B0609020204030204" pitchFamily="49" charset="0"/>
            </a:endParaRPr>
          </a:p>
          <a:p>
            <a:pPr marL="0" lvl="1">
              <a:buNone/>
            </a:pPr>
            <a:r>
              <a:rPr lang="en-US" dirty="0">
                <a:latin typeface="Consolas" panose="020B0609020204030204" pitchFamily="49" charset="0"/>
              </a:rPr>
              <a:t>   wait( </a:t>
            </a:r>
            <a:r>
              <a:rPr lang="en-US" dirty="0" err="1">
                <a:latin typeface="Consolas" panose="020B0609020204030204" pitchFamily="49" charset="0"/>
              </a:rPr>
              <a:t>pid</a:t>
            </a:r>
            <a:r>
              <a:rPr lang="en-US" dirty="0">
                <a:latin typeface="Consolas" panose="020B0609020204030204" pitchFamily="49" charset="0"/>
              </a:rPr>
              <a:t>, &amp;status, 0 );</a:t>
            </a:r>
            <a:endParaRPr lang="en-US" sz="1800" b="0" dirty="0">
              <a:latin typeface="Consolas" panose="020B0609020204030204" pitchFamily="49" charset="0"/>
            </a:endParaRPr>
          </a:p>
          <a:p>
            <a:pPr marL="0" lvl="1">
              <a:buNone/>
            </a:pPr>
            <a:r>
              <a:rPr lang="en-US" sz="1800" b="0" dirty="0">
                <a:latin typeface="Consolas" panose="020B0609020204030204" pitchFamily="49" charset="0"/>
              </a:rPr>
              <a:t>   } </a:t>
            </a:r>
          </a:p>
        </p:txBody>
      </p:sp>
    </p:spTree>
    <p:extLst>
      <p:ext uri="{BB962C8B-B14F-4D97-AF65-F5344CB8AC3E}">
        <p14:creationId xmlns:p14="http://schemas.microsoft.com/office/powerpoint/2010/main" val="2018514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fork bombs</a:t>
            </a:r>
          </a:p>
        </p:txBody>
      </p:sp>
      <p:sp>
        <p:nvSpPr>
          <p:cNvPr id="3" name="Content Placeholder 2"/>
          <p:cNvSpPr>
            <a:spLocks noGrp="1"/>
          </p:cNvSpPr>
          <p:nvPr>
            <p:ph idx="1"/>
          </p:nvPr>
        </p:nvSpPr>
        <p:spPr>
          <a:xfrm>
            <a:off x="685800" y="1600200"/>
            <a:ext cx="2819400" cy="4419600"/>
          </a:xfrm>
        </p:spPr>
        <p:txBody>
          <a:bodyPr>
            <a:normAutofit/>
          </a:bodyPr>
          <a:lstStyle/>
          <a:p>
            <a:pPr>
              <a:lnSpc>
                <a:spcPct val="110000"/>
              </a:lnSpc>
              <a:spcBef>
                <a:spcPts val="1500"/>
              </a:spcBef>
            </a:pPr>
            <a:r>
              <a:rPr lang="en-US" sz="2000" dirty="0"/>
              <a:t>Can easily overwhelm the system by creating thousands of forked copies with malicious code.</a:t>
            </a:r>
          </a:p>
          <a:p>
            <a:pPr lvl="1"/>
            <a:endParaRPr lang="en-US" sz="2000" dirty="0"/>
          </a:p>
        </p:txBody>
      </p:sp>
      <p:sp>
        <p:nvSpPr>
          <p:cNvPr id="6" name="Slide Number Placeholder 5"/>
          <p:cNvSpPr>
            <a:spLocks noGrp="1"/>
          </p:cNvSpPr>
          <p:nvPr>
            <p:ph type="sldNum" sz="quarter" idx="12"/>
          </p:nvPr>
        </p:nvSpPr>
        <p:spPr/>
        <p:txBody>
          <a:bodyPr/>
          <a:lstStyle/>
          <a:p>
            <a:fld id="{A190D881-957A-7944-A8D0-1584E528B88F}" type="slidenum">
              <a:rPr lang="en-US" smtClean="0"/>
              <a:pPr/>
              <a:t>23</a:t>
            </a:fld>
            <a:endParaRPr lang="en-US"/>
          </a:p>
        </p:txBody>
      </p:sp>
      <p:sp>
        <p:nvSpPr>
          <p:cNvPr id="8" name="TextBox 7">
            <a:extLst>
              <a:ext uri="{FF2B5EF4-FFF2-40B4-BE49-F238E27FC236}">
                <a16:creationId xmlns:a16="http://schemas.microsoft.com/office/drawing/2014/main" id="{37E42EC1-3762-4582-8C7C-6377F2273E09}"/>
              </a:ext>
            </a:extLst>
          </p:cNvPr>
          <p:cNvSpPr txBox="1"/>
          <p:nvPr/>
        </p:nvSpPr>
        <p:spPr>
          <a:xfrm>
            <a:off x="4419600" y="1600200"/>
            <a:ext cx="4572000" cy="2308324"/>
          </a:xfrm>
          <a:prstGeom prst="rect">
            <a:avLst/>
          </a:prstGeom>
          <a:noFill/>
        </p:spPr>
        <p:txBody>
          <a:bodyPr wrap="square">
            <a:spAutoFit/>
          </a:bodyPr>
          <a:lstStyle/>
          <a:p>
            <a:pPr marL="0" lvl="1">
              <a:buNone/>
            </a:pPr>
            <a:r>
              <a:rPr lang="en-US" sz="1800" b="0" dirty="0">
                <a:solidFill>
                  <a:srgbClr val="C00000"/>
                </a:solidFill>
                <a:latin typeface="Consolas" panose="020B0609020204030204" pitchFamily="49" charset="0"/>
              </a:rPr>
              <a:t>In C++:</a:t>
            </a:r>
            <a:br>
              <a:rPr lang="en-US" sz="1800" b="0" dirty="0">
                <a:latin typeface="Consolas" panose="020B0609020204030204" pitchFamily="49" charset="0"/>
              </a:rPr>
            </a:br>
            <a:br>
              <a:rPr lang="en-US" sz="1800" b="0" dirty="0">
                <a:latin typeface="Consolas" panose="020B0609020204030204" pitchFamily="49" charset="0"/>
              </a:rPr>
            </a:br>
            <a:r>
              <a:rPr lang="en-US" sz="1800" b="0" dirty="0">
                <a:latin typeface="Consolas" panose="020B0609020204030204" pitchFamily="49" charset="0"/>
              </a:rPr>
              <a:t>for ( int </a:t>
            </a:r>
            <a:r>
              <a:rPr lang="en-US" sz="1800" b="0" dirty="0" err="1">
                <a:latin typeface="Consolas" panose="020B0609020204030204" pitchFamily="49" charset="0"/>
              </a:rPr>
              <a:t>i</a:t>
            </a:r>
            <a:r>
              <a:rPr lang="en-US" sz="1800" b="0" dirty="0">
                <a:latin typeface="Consolas" panose="020B0609020204030204" pitchFamily="49" charset="0"/>
              </a:rPr>
              <a:t> = 100;  </a:t>
            </a:r>
            <a:r>
              <a:rPr lang="en-US" sz="1800" b="0" dirty="0" err="1">
                <a:latin typeface="Consolas" panose="020B0609020204030204" pitchFamily="49" charset="0"/>
              </a:rPr>
              <a:t>i</a:t>
            </a:r>
            <a:r>
              <a:rPr lang="en-US" sz="1800" b="0" dirty="0">
                <a:latin typeface="Consolas" panose="020B0609020204030204" pitchFamily="49" charset="0"/>
              </a:rPr>
              <a:t>--;  )</a:t>
            </a:r>
            <a:br>
              <a:rPr lang="en-US" sz="1800" b="0" dirty="0">
                <a:latin typeface="Consolas" panose="020B0609020204030204" pitchFamily="49" charset="0"/>
              </a:rPr>
            </a:br>
            <a:r>
              <a:rPr lang="en-US" sz="1800" b="0" dirty="0">
                <a:latin typeface="Consolas" panose="020B0609020204030204" pitchFamily="49" charset="0"/>
              </a:rPr>
              <a:t>   fork( );</a:t>
            </a:r>
          </a:p>
          <a:p>
            <a:pPr marL="0" lvl="1">
              <a:buNone/>
            </a:pPr>
            <a:endParaRPr lang="en-US" sz="1800" b="0" dirty="0">
              <a:latin typeface="Consolas" panose="020B0609020204030204" pitchFamily="49" charset="0"/>
            </a:endParaRPr>
          </a:p>
          <a:p>
            <a:pPr marL="0" lvl="1">
              <a:buNone/>
            </a:pPr>
            <a:r>
              <a:rPr lang="en-US" sz="1800" b="0" dirty="0">
                <a:solidFill>
                  <a:srgbClr val="C00000"/>
                </a:solidFill>
                <a:latin typeface="+mn-lt"/>
              </a:rPr>
              <a:t>In bash:</a:t>
            </a:r>
          </a:p>
          <a:p>
            <a:pPr marL="0" lvl="1">
              <a:buNone/>
            </a:pPr>
            <a:endParaRPr lang="en-US" sz="1800" b="0" dirty="0">
              <a:latin typeface="Consolas" panose="020B0609020204030204" pitchFamily="49" charset="0"/>
            </a:endParaRPr>
          </a:p>
          <a:p>
            <a:pPr marL="0" lvl="1">
              <a:buNone/>
            </a:pPr>
            <a:r>
              <a:rPr lang="en-US" sz="1800" b="0" dirty="0">
                <a:latin typeface="Consolas" panose="020B0609020204030204" pitchFamily="49" charset="0"/>
              </a:rPr>
              <a:t>:( ){:|:&amp;};:</a:t>
            </a:r>
          </a:p>
        </p:txBody>
      </p:sp>
    </p:spTree>
    <p:extLst>
      <p:ext uri="{BB962C8B-B14F-4D97-AF65-F5344CB8AC3E}">
        <p14:creationId xmlns:p14="http://schemas.microsoft.com/office/powerpoint/2010/main" val="4276413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7F280-C032-30A7-28FC-9B4FFDA1FF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692505-0DB0-2554-E33A-B7DCA968D7AC}"/>
              </a:ext>
            </a:extLst>
          </p:cNvPr>
          <p:cNvSpPr>
            <a:spLocks noGrp="1"/>
          </p:cNvSpPr>
          <p:nvPr>
            <p:ph type="title"/>
          </p:nvPr>
        </p:nvSpPr>
        <p:spPr/>
        <p:txBody>
          <a:bodyPr/>
          <a:lstStyle/>
          <a:p>
            <a:r>
              <a:rPr lang="en-US" dirty="0"/>
              <a:t>copying the address space</a:t>
            </a:r>
          </a:p>
        </p:txBody>
      </p:sp>
      <p:sp>
        <p:nvSpPr>
          <p:cNvPr id="3" name="Content Placeholder 2">
            <a:extLst>
              <a:ext uri="{FF2B5EF4-FFF2-40B4-BE49-F238E27FC236}">
                <a16:creationId xmlns:a16="http://schemas.microsoft.com/office/drawing/2014/main" id="{2FEC4854-5CBF-6759-6ABC-4774F8C082FD}"/>
              </a:ext>
            </a:extLst>
          </p:cNvPr>
          <p:cNvSpPr>
            <a:spLocks noGrp="1"/>
          </p:cNvSpPr>
          <p:nvPr>
            <p:ph idx="1"/>
          </p:nvPr>
        </p:nvSpPr>
        <p:spPr/>
        <p:txBody>
          <a:bodyPr>
            <a:normAutofit/>
          </a:bodyPr>
          <a:lstStyle/>
          <a:p>
            <a:r>
              <a:rPr lang="en-US" dirty="0">
                <a:solidFill>
                  <a:srgbClr val="C00000"/>
                </a:solidFill>
              </a:rPr>
              <a:t>Copying an entire address space is expensive.</a:t>
            </a:r>
          </a:p>
          <a:p>
            <a:r>
              <a:rPr lang="en-US" dirty="0"/>
              <a:t>But Linux is a virtual memory system.</a:t>
            </a:r>
          </a:p>
          <a:p>
            <a:r>
              <a:rPr lang="en-US" dirty="0"/>
              <a:t>It uses page tables to keep track of what  pages of virtual and physical memory belong to what process, which virtual pages are currently in physical memory, and which would have to be fetched from disk.</a:t>
            </a:r>
          </a:p>
          <a:p>
            <a:r>
              <a:rPr lang="en-US" dirty="0"/>
              <a:t>This allows it to use </a:t>
            </a:r>
            <a:r>
              <a:rPr lang="en-US" dirty="0">
                <a:solidFill>
                  <a:srgbClr val="0000FF"/>
                </a:solidFill>
              </a:rPr>
              <a:t>copy-on-write.</a:t>
            </a:r>
          </a:p>
          <a:p>
            <a:pPr lvl="1"/>
            <a:endParaRPr lang="en-US" dirty="0"/>
          </a:p>
          <a:p>
            <a:endParaRPr lang="en-US" dirty="0"/>
          </a:p>
        </p:txBody>
      </p:sp>
      <p:sp>
        <p:nvSpPr>
          <p:cNvPr id="6" name="Slide Number Placeholder 5">
            <a:extLst>
              <a:ext uri="{FF2B5EF4-FFF2-40B4-BE49-F238E27FC236}">
                <a16:creationId xmlns:a16="http://schemas.microsoft.com/office/drawing/2014/main" id="{7CE834B5-3E1B-44CC-CE54-C5373B10DBE4}"/>
              </a:ext>
            </a:extLst>
          </p:cNvPr>
          <p:cNvSpPr>
            <a:spLocks noGrp="1"/>
          </p:cNvSpPr>
          <p:nvPr>
            <p:ph type="sldNum" sz="quarter" idx="12"/>
          </p:nvPr>
        </p:nvSpPr>
        <p:spPr/>
        <p:txBody>
          <a:bodyPr/>
          <a:lstStyle/>
          <a:p>
            <a:fld id="{A190D881-957A-7944-A8D0-1584E528B88F}" type="slidenum">
              <a:rPr lang="en-US" smtClean="0"/>
              <a:pPr/>
              <a:t>24</a:t>
            </a:fld>
            <a:endParaRPr lang="en-US"/>
          </a:p>
        </p:txBody>
      </p:sp>
    </p:spTree>
    <p:extLst>
      <p:ext uri="{BB962C8B-B14F-4D97-AF65-F5344CB8AC3E}">
        <p14:creationId xmlns:p14="http://schemas.microsoft.com/office/powerpoint/2010/main" val="24197698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 memory</a:t>
            </a:r>
          </a:p>
        </p:txBody>
      </p:sp>
      <p:sp>
        <p:nvSpPr>
          <p:cNvPr id="4" name="Rectangle 3"/>
          <p:cNvSpPr/>
          <p:nvPr/>
        </p:nvSpPr>
        <p:spPr>
          <a:xfrm>
            <a:off x="914400" y="18288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0x00000001</a:t>
            </a:r>
          </a:p>
          <a:p>
            <a:endParaRPr lang="en-US" b="0" dirty="0"/>
          </a:p>
        </p:txBody>
      </p:sp>
      <p:sp>
        <p:nvSpPr>
          <p:cNvPr id="5" name="Rectangle 4"/>
          <p:cNvSpPr/>
          <p:nvPr/>
        </p:nvSpPr>
        <p:spPr>
          <a:xfrm>
            <a:off x="914400" y="21336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0x00000002</a:t>
            </a:r>
          </a:p>
          <a:p>
            <a:endParaRPr lang="en-US" b="0" dirty="0"/>
          </a:p>
        </p:txBody>
      </p:sp>
      <p:sp>
        <p:nvSpPr>
          <p:cNvPr id="6" name="Rectangle 5"/>
          <p:cNvSpPr/>
          <p:nvPr/>
        </p:nvSpPr>
        <p:spPr>
          <a:xfrm>
            <a:off x="914400" y="24384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0x00000003</a:t>
            </a:r>
          </a:p>
          <a:p>
            <a:endParaRPr lang="en-US" b="0" dirty="0"/>
          </a:p>
        </p:txBody>
      </p:sp>
      <p:sp>
        <p:nvSpPr>
          <p:cNvPr id="7" name="TextBox 6"/>
          <p:cNvSpPr txBox="1"/>
          <p:nvPr/>
        </p:nvSpPr>
        <p:spPr>
          <a:xfrm>
            <a:off x="762000" y="1447800"/>
            <a:ext cx="1803699" cy="338554"/>
          </a:xfrm>
          <a:prstGeom prst="rect">
            <a:avLst/>
          </a:prstGeom>
          <a:noFill/>
        </p:spPr>
        <p:txBody>
          <a:bodyPr wrap="none" rtlCol="0">
            <a:spAutoFit/>
          </a:bodyPr>
          <a:lstStyle/>
          <a:p>
            <a:r>
              <a:rPr lang="en-US" b="0" dirty="0"/>
              <a:t>Parent page table</a:t>
            </a:r>
          </a:p>
        </p:txBody>
      </p:sp>
      <p:cxnSp>
        <p:nvCxnSpPr>
          <p:cNvPr id="11" name="Straight Arrow Connector 10"/>
          <p:cNvCxnSpPr>
            <a:stCxn id="4" idx="3"/>
          </p:cNvCxnSpPr>
          <p:nvPr/>
        </p:nvCxnSpPr>
        <p:spPr>
          <a:xfrm>
            <a:off x="2286000" y="1981200"/>
            <a:ext cx="12192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2" name="Straight Arrow Connector 11"/>
          <p:cNvCxnSpPr/>
          <p:nvPr/>
        </p:nvCxnSpPr>
        <p:spPr>
          <a:xfrm>
            <a:off x="2286000" y="2284412"/>
            <a:ext cx="1219200" cy="763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4" name="Straight Arrow Connector 13"/>
          <p:cNvCxnSpPr/>
          <p:nvPr/>
        </p:nvCxnSpPr>
        <p:spPr>
          <a:xfrm rot="16200000" flipH="1">
            <a:off x="2094706" y="2856706"/>
            <a:ext cx="1601788" cy="12192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6" name="Rectangle 15"/>
          <p:cNvSpPr/>
          <p:nvPr/>
        </p:nvSpPr>
        <p:spPr>
          <a:xfrm>
            <a:off x="3505200" y="18288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1)</a:t>
            </a:r>
          </a:p>
          <a:p>
            <a:endParaRPr lang="en-US" b="0" dirty="0">
              <a:solidFill>
                <a:schemeClr val="tx2">
                  <a:lumMod val="40000"/>
                  <a:lumOff val="60000"/>
                </a:schemeClr>
              </a:solidFill>
            </a:endParaRPr>
          </a:p>
        </p:txBody>
      </p:sp>
      <p:sp>
        <p:nvSpPr>
          <p:cNvPr id="18" name="TextBox 17"/>
          <p:cNvSpPr txBox="1"/>
          <p:nvPr/>
        </p:nvSpPr>
        <p:spPr>
          <a:xfrm>
            <a:off x="3162677" y="1446852"/>
            <a:ext cx="2253374" cy="369332"/>
          </a:xfrm>
          <a:prstGeom prst="rect">
            <a:avLst/>
          </a:prstGeom>
          <a:noFill/>
        </p:spPr>
        <p:txBody>
          <a:bodyPr wrap="none" rtlCol="0">
            <a:spAutoFit/>
          </a:bodyPr>
          <a:lstStyle/>
          <a:p>
            <a:r>
              <a:rPr lang="en-US" dirty="0"/>
              <a:t>Virtual memory pages</a:t>
            </a:r>
            <a:endParaRPr lang="en-US" b="0" dirty="0"/>
          </a:p>
        </p:txBody>
      </p:sp>
      <p:sp>
        <p:nvSpPr>
          <p:cNvPr id="19" name="Rectangle 18"/>
          <p:cNvSpPr/>
          <p:nvPr/>
        </p:nvSpPr>
        <p:spPr>
          <a:xfrm>
            <a:off x="3505200" y="28194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1)</a:t>
            </a:r>
          </a:p>
          <a:p>
            <a:endParaRPr lang="en-US" b="0" dirty="0"/>
          </a:p>
        </p:txBody>
      </p:sp>
      <p:sp>
        <p:nvSpPr>
          <p:cNvPr id="20" name="Rectangle 19"/>
          <p:cNvSpPr/>
          <p:nvPr/>
        </p:nvSpPr>
        <p:spPr>
          <a:xfrm>
            <a:off x="3505200" y="38862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1)</a:t>
            </a:r>
          </a:p>
          <a:p>
            <a:endParaRPr lang="en-US" b="0" dirty="0"/>
          </a:p>
        </p:txBody>
      </p:sp>
      <p:sp>
        <p:nvSpPr>
          <p:cNvPr id="21" name="TextBox 20"/>
          <p:cNvSpPr txBox="1"/>
          <p:nvPr/>
        </p:nvSpPr>
        <p:spPr>
          <a:xfrm>
            <a:off x="2565699" y="5076770"/>
            <a:ext cx="3733714" cy="461665"/>
          </a:xfrm>
          <a:prstGeom prst="rect">
            <a:avLst/>
          </a:prstGeom>
          <a:noFill/>
        </p:spPr>
        <p:txBody>
          <a:bodyPr wrap="none" rtlCol="0">
            <a:spAutoFit/>
          </a:bodyPr>
          <a:lstStyle/>
          <a:p>
            <a:r>
              <a:rPr lang="en-US" sz="2400" b="0" dirty="0">
                <a:solidFill>
                  <a:srgbClr val="FF0000"/>
                </a:solidFill>
              </a:rPr>
              <a:t>Parent about to </a:t>
            </a:r>
            <a:r>
              <a:rPr lang="en-US" sz="2400" b="0" dirty="0">
                <a:solidFill>
                  <a:srgbClr val="FF0000"/>
                </a:solidFill>
                <a:latin typeface="Consolas" panose="020B0609020204030204" pitchFamily="49" charset="0"/>
              </a:rPr>
              <a:t>fork( ).</a:t>
            </a:r>
          </a:p>
        </p:txBody>
      </p:sp>
      <p:sp>
        <p:nvSpPr>
          <p:cNvPr id="9" name="Slide Number Placeholder 8"/>
          <p:cNvSpPr>
            <a:spLocks noGrp="1"/>
          </p:cNvSpPr>
          <p:nvPr>
            <p:ph type="sldNum" sz="quarter" idx="12"/>
          </p:nvPr>
        </p:nvSpPr>
        <p:spPr/>
        <p:txBody>
          <a:bodyPr/>
          <a:lstStyle/>
          <a:p>
            <a:fld id="{A190D881-957A-7944-A8D0-1584E528B88F}" type="slidenum">
              <a:rPr lang="en-US" smtClean="0"/>
              <a:pPr/>
              <a:t>25</a:t>
            </a:fld>
            <a:endParaRPr lang="en-US"/>
          </a:p>
        </p:txBody>
      </p:sp>
    </p:spTree>
    <p:extLst>
      <p:ext uri="{BB962C8B-B14F-4D97-AF65-F5344CB8AC3E}">
        <p14:creationId xmlns:p14="http://schemas.microsoft.com/office/powerpoint/2010/main" val="28361063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28CD8-BC6F-B6F0-11C1-809840B22B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C619AD-A5EF-0534-19A9-88EAB8659B90}"/>
              </a:ext>
            </a:extLst>
          </p:cNvPr>
          <p:cNvSpPr>
            <a:spLocks noGrp="1"/>
          </p:cNvSpPr>
          <p:nvPr>
            <p:ph type="title"/>
          </p:nvPr>
        </p:nvSpPr>
        <p:spPr/>
        <p:txBody>
          <a:bodyPr/>
          <a:lstStyle/>
          <a:p>
            <a:r>
              <a:rPr lang="en-US" dirty="0"/>
              <a:t>copy-on-write</a:t>
            </a:r>
          </a:p>
        </p:txBody>
      </p:sp>
      <p:sp>
        <p:nvSpPr>
          <p:cNvPr id="3" name="Content Placeholder 2">
            <a:extLst>
              <a:ext uri="{FF2B5EF4-FFF2-40B4-BE49-F238E27FC236}">
                <a16:creationId xmlns:a16="http://schemas.microsoft.com/office/drawing/2014/main" id="{AE40AC81-009F-2D37-ADDA-D25758DC16DA}"/>
              </a:ext>
            </a:extLst>
          </p:cNvPr>
          <p:cNvSpPr>
            <a:spLocks noGrp="1"/>
          </p:cNvSpPr>
          <p:nvPr>
            <p:ph idx="1"/>
          </p:nvPr>
        </p:nvSpPr>
        <p:spPr/>
        <p:txBody>
          <a:bodyPr>
            <a:normAutofit/>
          </a:bodyPr>
          <a:lstStyle/>
          <a:p>
            <a:r>
              <a:rPr lang="en-US" sz="2000" dirty="0"/>
              <a:t>Maintain reference count for each physical page.</a:t>
            </a:r>
          </a:p>
          <a:p>
            <a:r>
              <a:rPr lang="en-US" sz="2000" dirty="0">
                <a:solidFill>
                  <a:srgbClr val="0000FF"/>
                </a:solidFill>
              </a:rPr>
              <a:t>On </a:t>
            </a:r>
            <a:r>
              <a:rPr lang="en-US" sz="2000" dirty="0">
                <a:solidFill>
                  <a:srgbClr val="0000FF"/>
                </a:solidFill>
                <a:latin typeface="Consolas" panose="020B0609020204030204" pitchFamily="49" charset="0"/>
              </a:rPr>
              <a:t>fork( )</a:t>
            </a:r>
            <a:r>
              <a:rPr lang="en-US" sz="2000" dirty="0">
                <a:solidFill>
                  <a:srgbClr val="0000FF"/>
                </a:solidFill>
              </a:rPr>
              <a:t>, copy only the page table of parent.</a:t>
            </a:r>
          </a:p>
          <a:p>
            <a:pPr lvl="1"/>
            <a:r>
              <a:rPr lang="en-US" sz="2000" dirty="0"/>
              <a:t>Increment reference counts by one.</a:t>
            </a:r>
          </a:p>
          <a:p>
            <a:r>
              <a:rPr lang="en-US" sz="2000" dirty="0">
                <a:solidFill>
                  <a:srgbClr val="0000FF"/>
                </a:solidFill>
              </a:rPr>
              <a:t>On store by parent or child to page with </a:t>
            </a:r>
            <a:r>
              <a:rPr lang="en-US" sz="2000" dirty="0" err="1">
                <a:solidFill>
                  <a:srgbClr val="0000FF"/>
                </a:solidFill>
              </a:rPr>
              <a:t>refcnt</a:t>
            </a:r>
            <a:r>
              <a:rPr lang="en-US" sz="2000" dirty="0">
                <a:solidFill>
                  <a:srgbClr val="0000FF"/>
                </a:solidFill>
              </a:rPr>
              <a:t> &gt; 1:</a:t>
            </a:r>
          </a:p>
          <a:p>
            <a:pPr lvl="1"/>
            <a:r>
              <a:rPr lang="en-US" sz="2000" dirty="0"/>
              <a:t>Make a copy of the page with </a:t>
            </a:r>
            <a:r>
              <a:rPr lang="en-US" sz="2000" dirty="0" err="1"/>
              <a:t>refcnt</a:t>
            </a:r>
            <a:r>
              <a:rPr lang="en-US" sz="2000" dirty="0"/>
              <a:t> of one.</a:t>
            </a:r>
          </a:p>
          <a:p>
            <a:pPr lvl="1"/>
            <a:r>
              <a:rPr lang="en-US" sz="2000" dirty="0"/>
              <a:t>Modify the page table entry of modifier to point to new page.</a:t>
            </a:r>
          </a:p>
          <a:p>
            <a:pPr lvl="1"/>
            <a:r>
              <a:rPr lang="en-US" sz="2000" dirty="0"/>
              <a:t>Decrement reference count of old page.</a:t>
            </a:r>
          </a:p>
          <a:p>
            <a:pPr lvl="1"/>
            <a:endParaRPr lang="en-US" sz="2000" dirty="0"/>
          </a:p>
          <a:p>
            <a:endParaRPr lang="en-US" sz="2000" dirty="0"/>
          </a:p>
        </p:txBody>
      </p:sp>
      <p:sp>
        <p:nvSpPr>
          <p:cNvPr id="6" name="Slide Number Placeholder 5">
            <a:extLst>
              <a:ext uri="{FF2B5EF4-FFF2-40B4-BE49-F238E27FC236}">
                <a16:creationId xmlns:a16="http://schemas.microsoft.com/office/drawing/2014/main" id="{01E65F37-602D-77D3-B12D-72EDD58A48ED}"/>
              </a:ext>
            </a:extLst>
          </p:cNvPr>
          <p:cNvSpPr>
            <a:spLocks noGrp="1"/>
          </p:cNvSpPr>
          <p:nvPr>
            <p:ph type="sldNum" sz="quarter" idx="12"/>
          </p:nvPr>
        </p:nvSpPr>
        <p:spPr/>
        <p:txBody>
          <a:bodyPr/>
          <a:lstStyle/>
          <a:p>
            <a:fld id="{A190D881-957A-7944-A8D0-1584E528B88F}" type="slidenum">
              <a:rPr lang="en-US" smtClean="0"/>
              <a:pPr/>
              <a:t>26</a:t>
            </a:fld>
            <a:endParaRPr lang="en-US"/>
          </a:p>
        </p:txBody>
      </p:sp>
    </p:spTree>
    <p:extLst>
      <p:ext uri="{BB962C8B-B14F-4D97-AF65-F5344CB8AC3E}">
        <p14:creationId xmlns:p14="http://schemas.microsoft.com/office/powerpoint/2010/main" val="2322896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copy-on-write</a:t>
            </a:r>
          </a:p>
        </p:txBody>
      </p:sp>
      <p:sp>
        <p:nvSpPr>
          <p:cNvPr id="4" name="Rectangle 3"/>
          <p:cNvSpPr/>
          <p:nvPr/>
        </p:nvSpPr>
        <p:spPr>
          <a:xfrm>
            <a:off x="914400" y="18288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0x00000001</a:t>
            </a:r>
          </a:p>
          <a:p>
            <a:endParaRPr lang="en-US" b="0" dirty="0"/>
          </a:p>
        </p:txBody>
      </p:sp>
      <p:sp>
        <p:nvSpPr>
          <p:cNvPr id="5" name="Rectangle 4"/>
          <p:cNvSpPr/>
          <p:nvPr/>
        </p:nvSpPr>
        <p:spPr>
          <a:xfrm>
            <a:off x="914400" y="21336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0x00000002</a:t>
            </a:r>
          </a:p>
          <a:p>
            <a:endParaRPr lang="en-US" b="0" dirty="0"/>
          </a:p>
        </p:txBody>
      </p:sp>
      <p:sp>
        <p:nvSpPr>
          <p:cNvPr id="6" name="Rectangle 5"/>
          <p:cNvSpPr/>
          <p:nvPr/>
        </p:nvSpPr>
        <p:spPr>
          <a:xfrm>
            <a:off x="914400" y="24384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0x00000003</a:t>
            </a:r>
          </a:p>
          <a:p>
            <a:endParaRPr lang="en-US" b="0" dirty="0"/>
          </a:p>
        </p:txBody>
      </p:sp>
      <p:sp>
        <p:nvSpPr>
          <p:cNvPr id="7" name="TextBox 6"/>
          <p:cNvSpPr txBox="1"/>
          <p:nvPr/>
        </p:nvSpPr>
        <p:spPr>
          <a:xfrm>
            <a:off x="762000" y="1447800"/>
            <a:ext cx="1803699" cy="338554"/>
          </a:xfrm>
          <a:prstGeom prst="rect">
            <a:avLst/>
          </a:prstGeom>
          <a:noFill/>
        </p:spPr>
        <p:txBody>
          <a:bodyPr wrap="none" rtlCol="0">
            <a:spAutoFit/>
          </a:bodyPr>
          <a:lstStyle/>
          <a:p>
            <a:r>
              <a:rPr lang="en-US" b="0" dirty="0"/>
              <a:t>Parent page table</a:t>
            </a:r>
          </a:p>
        </p:txBody>
      </p:sp>
      <p:cxnSp>
        <p:nvCxnSpPr>
          <p:cNvPr id="11" name="Straight Arrow Connector 10"/>
          <p:cNvCxnSpPr>
            <a:stCxn id="4" idx="3"/>
          </p:cNvCxnSpPr>
          <p:nvPr/>
        </p:nvCxnSpPr>
        <p:spPr>
          <a:xfrm>
            <a:off x="2286000" y="1981200"/>
            <a:ext cx="12192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2" name="Straight Arrow Connector 11"/>
          <p:cNvCxnSpPr/>
          <p:nvPr/>
        </p:nvCxnSpPr>
        <p:spPr>
          <a:xfrm>
            <a:off x="2286000" y="2284412"/>
            <a:ext cx="1219200" cy="763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4" name="Straight Arrow Connector 13"/>
          <p:cNvCxnSpPr/>
          <p:nvPr/>
        </p:nvCxnSpPr>
        <p:spPr>
          <a:xfrm rot="16200000" flipH="1">
            <a:off x="2094706" y="2856706"/>
            <a:ext cx="1601788" cy="12192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6" name="Rectangle 15"/>
          <p:cNvSpPr/>
          <p:nvPr/>
        </p:nvSpPr>
        <p:spPr>
          <a:xfrm>
            <a:off x="3505200" y="18288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2)</a:t>
            </a:r>
          </a:p>
          <a:p>
            <a:endParaRPr lang="en-US" b="0" dirty="0"/>
          </a:p>
        </p:txBody>
      </p:sp>
      <p:sp>
        <p:nvSpPr>
          <p:cNvPr id="19" name="Rectangle 18"/>
          <p:cNvSpPr/>
          <p:nvPr/>
        </p:nvSpPr>
        <p:spPr>
          <a:xfrm>
            <a:off x="3505200" y="28194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2)</a:t>
            </a:r>
          </a:p>
          <a:p>
            <a:endParaRPr lang="en-US" b="0" dirty="0">
              <a:solidFill>
                <a:srgbClr val="0000FF"/>
              </a:solidFill>
            </a:endParaRPr>
          </a:p>
        </p:txBody>
      </p:sp>
      <p:sp>
        <p:nvSpPr>
          <p:cNvPr id="20" name="Rectangle 19"/>
          <p:cNvSpPr/>
          <p:nvPr/>
        </p:nvSpPr>
        <p:spPr>
          <a:xfrm>
            <a:off x="3505200" y="38862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2)</a:t>
            </a:r>
          </a:p>
          <a:p>
            <a:endParaRPr lang="en-US" b="0" dirty="0"/>
          </a:p>
        </p:txBody>
      </p:sp>
      <p:sp>
        <p:nvSpPr>
          <p:cNvPr id="21" name="TextBox 20"/>
          <p:cNvSpPr txBox="1"/>
          <p:nvPr/>
        </p:nvSpPr>
        <p:spPr>
          <a:xfrm>
            <a:off x="1989085" y="5069086"/>
            <a:ext cx="5093317" cy="461665"/>
          </a:xfrm>
          <a:prstGeom prst="rect">
            <a:avLst/>
          </a:prstGeom>
          <a:noFill/>
        </p:spPr>
        <p:txBody>
          <a:bodyPr wrap="none" rtlCol="0">
            <a:spAutoFit/>
          </a:bodyPr>
          <a:lstStyle/>
          <a:p>
            <a:pPr algn="ctr"/>
            <a:r>
              <a:rPr lang="en-US" sz="2400" b="0" dirty="0">
                <a:solidFill>
                  <a:srgbClr val="C00000"/>
                </a:solidFill>
              </a:rPr>
              <a:t>Copy-on-write of parent address space.</a:t>
            </a:r>
          </a:p>
        </p:txBody>
      </p:sp>
      <p:sp>
        <p:nvSpPr>
          <p:cNvPr id="15" name="Rectangle 14"/>
          <p:cNvSpPr/>
          <p:nvPr/>
        </p:nvSpPr>
        <p:spPr>
          <a:xfrm>
            <a:off x="6167228" y="18288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0x00000001</a:t>
            </a:r>
          </a:p>
          <a:p>
            <a:endParaRPr lang="en-US" b="0" dirty="0"/>
          </a:p>
        </p:txBody>
      </p:sp>
      <p:sp>
        <p:nvSpPr>
          <p:cNvPr id="17" name="Rectangle 16"/>
          <p:cNvSpPr/>
          <p:nvPr/>
        </p:nvSpPr>
        <p:spPr>
          <a:xfrm>
            <a:off x="6167228" y="21336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0x00000002</a:t>
            </a:r>
          </a:p>
          <a:p>
            <a:endParaRPr lang="en-US" b="0" dirty="0"/>
          </a:p>
        </p:txBody>
      </p:sp>
      <p:sp>
        <p:nvSpPr>
          <p:cNvPr id="22" name="Rectangle 21"/>
          <p:cNvSpPr/>
          <p:nvPr/>
        </p:nvSpPr>
        <p:spPr>
          <a:xfrm>
            <a:off x="6167228" y="24384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0x00000003</a:t>
            </a:r>
          </a:p>
          <a:p>
            <a:endParaRPr lang="en-US" b="0" dirty="0"/>
          </a:p>
        </p:txBody>
      </p:sp>
      <p:sp>
        <p:nvSpPr>
          <p:cNvPr id="23" name="TextBox 22"/>
          <p:cNvSpPr txBox="1"/>
          <p:nvPr/>
        </p:nvSpPr>
        <p:spPr>
          <a:xfrm>
            <a:off x="6014828" y="1447800"/>
            <a:ext cx="1664238" cy="338554"/>
          </a:xfrm>
          <a:prstGeom prst="rect">
            <a:avLst/>
          </a:prstGeom>
          <a:noFill/>
        </p:spPr>
        <p:txBody>
          <a:bodyPr wrap="none" rtlCol="0">
            <a:spAutoFit/>
          </a:bodyPr>
          <a:lstStyle/>
          <a:p>
            <a:r>
              <a:rPr lang="en-US" b="0" dirty="0"/>
              <a:t>Child page table</a:t>
            </a:r>
          </a:p>
        </p:txBody>
      </p:sp>
      <p:cxnSp>
        <p:nvCxnSpPr>
          <p:cNvPr id="25" name="Straight Arrow Connector 24"/>
          <p:cNvCxnSpPr>
            <a:stCxn id="15" idx="1"/>
          </p:cNvCxnSpPr>
          <p:nvPr/>
        </p:nvCxnSpPr>
        <p:spPr>
          <a:xfrm rot="10800000">
            <a:off x="4876800" y="1981200"/>
            <a:ext cx="1290428"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6" name="Straight Arrow Connector 25"/>
          <p:cNvCxnSpPr/>
          <p:nvPr/>
        </p:nvCxnSpPr>
        <p:spPr>
          <a:xfrm rot="10800000" flipV="1">
            <a:off x="4876800" y="2285998"/>
            <a:ext cx="1290428" cy="762001"/>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8" name="Straight Arrow Connector 27"/>
          <p:cNvCxnSpPr>
            <a:endCxn id="20" idx="3"/>
          </p:cNvCxnSpPr>
          <p:nvPr/>
        </p:nvCxnSpPr>
        <p:spPr>
          <a:xfrm rot="5400000">
            <a:off x="4683813" y="2783785"/>
            <a:ext cx="1676402" cy="129042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 name="Slide Number Placeholder 8"/>
          <p:cNvSpPr>
            <a:spLocks noGrp="1"/>
          </p:cNvSpPr>
          <p:nvPr>
            <p:ph type="sldNum" sz="quarter" idx="12"/>
          </p:nvPr>
        </p:nvSpPr>
        <p:spPr/>
        <p:txBody>
          <a:bodyPr/>
          <a:lstStyle/>
          <a:p>
            <a:fld id="{A190D881-957A-7944-A8D0-1584E528B88F}" type="slidenum">
              <a:rPr lang="en-US" smtClean="0"/>
              <a:pPr/>
              <a:t>27</a:t>
            </a:fld>
            <a:endParaRPr lang="en-US"/>
          </a:p>
        </p:txBody>
      </p:sp>
      <p:sp>
        <p:nvSpPr>
          <p:cNvPr id="3" name="TextBox 2">
            <a:extLst>
              <a:ext uri="{FF2B5EF4-FFF2-40B4-BE49-F238E27FC236}">
                <a16:creationId xmlns:a16="http://schemas.microsoft.com/office/drawing/2014/main" id="{46384B98-6022-4262-40B3-64101E9DD3FB}"/>
              </a:ext>
            </a:extLst>
          </p:cNvPr>
          <p:cNvSpPr txBox="1"/>
          <p:nvPr/>
        </p:nvSpPr>
        <p:spPr>
          <a:xfrm>
            <a:off x="3162677" y="1446852"/>
            <a:ext cx="2253374" cy="369332"/>
          </a:xfrm>
          <a:prstGeom prst="rect">
            <a:avLst/>
          </a:prstGeom>
          <a:noFill/>
        </p:spPr>
        <p:txBody>
          <a:bodyPr wrap="none" rtlCol="0">
            <a:spAutoFit/>
          </a:bodyPr>
          <a:lstStyle/>
          <a:p>
            <a:r>
              <a:rPr lang="en-US" dirty="0"/>
              <a:t>Virtual memory pages</a:t>
            </a:r>
            <a:endParaRPr lang="en-US" b="0" dirty="0"/>
          </a:p>
        </p:txBody>
      </p:sp>
    </p:spTree>
    <p:extLst>
      <p:ext uri="{BB962C8B-B14F-4D97-AF65-F5344CB8AC3E}">
        <p14:creationId xmlns:p14="http://schemas.microsoft.com/office/powerpoint/2010/main" val="23189703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copy-on-write</a:t>
            </a:r>
          </a:p>
        </p:txBody>
      </p:sp>
      <p:sp>
        <p:nvSpPr>
          <p:cNvPr id="4" name="Rectangle 3"/>
          <p:cNvSpPr/>
          <p:nvPr/>
        </p:nvSpPr>
        <p:spPr>
          <a:xfrm>
            <a:off x="914400" y="18288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0x00000001</a:t>
            </a:r>
          </a:p>
          <a:p>
            <a:endParaRPr lang="en-US" b="0" dirty="0"/>
          </a:p>
        </p:txBody>
      </p:sp>
      <p:sp>
        <p:nvSpPr>
          <p:cNvPr id="5" name="Rectangle 4"/>
          <p:cNvSpPr/>
          <p:nvPr/>
        </p:nvSpPr>
        <p:spPr>
          <a:xfrm>
            <a:off x="914400" y="21336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0x00000002</a:t>
            </a:r>
          </a:p>
          <a:p>
            <a:endParaRPr lang="en-US" b="0" dirty="0"/>
          </a:p>
        </p:txBody>
      </p:sp>
      <p:sp>
        <p:nvSpPr>
          <p:cNvPr id="6" name="Rectangle 5"/>
          <p:cNvSpPr/>
          <p:nvPr/>
        </p:nvSpPr>
        <p:spPr>
          <a:xfrm>
            <a:off x="914400" y="24384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0x00000003</a:t>
            </a:r>
          </a:p>
          <a:p>
            <a:endParaRPr lang="en-US" b="0" dirty="0"/>
          </a:p>
        </p:txBody>
      </p:sp>
      <p:sp>
        <p:nvSpPr>
          <p:cNvPr id="7" name="TextBox 6"/>
          <p:cNvSpPr txBox="1"/>
          <p:nvPr/>
        </p:nvSpPr>
        <p:spPr>
          <a:xfrm>
            <a:off x="762000" y="1447800"/>
            <a:ext cx="1803699" cy="338554"/>
          </a:xfrm>
          <a:prstGeom prst="rect">
            <a:avLst/>
          </a:prstGeom>
          <a:noFill/>
        </p:spPr>
        <p:txBody>
          <a:bodyPr wrap="none" rtlCol="0">
            <a:spAutoFit/>
          </a:bodyPr>
          <a:lstStyle/>
          <a:p>
            <a:r>
              <a:rPr lang="en-US" b="0" dirty="0"/>
              <a:t>Parent page table</a:t>
            </a:r>
          </a:p>
        </p:txBody>
      </p:sp>
      <p:cxnSp>
        <p:nvCxnSpPr>
          <p:cNvPr id="11" name="Straight Arrow Connector 10"/>
          <p:cNvCxnSpPr>
            <a:stCxn id="4" idx="3"/>
          </p:cNvCxnSpPr>
          <p:nvPr/>
        </p:nvCxnSpPr>
        <p:spPr>
          <a:xfrm>
            <a:off x="2286000" y="1981200"/>
            <a:ext cx="12192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2" name="Straight Arrow Connector 11"/>
          <p:cNvCxnSpPr/>
          <p:nvPr/>
        </p:nvCxnSpPr>
        <p:spPr>
          <a:xfrm>
            <a:off x="2286000" y="2284412"/>
            <a:ext cx="1219200" cy="763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4" name="Straight Arrow Connector 13"/>
          <p:cNvCxnSpPr/>
          <p:nvPr/>
        </p:nvCxnSpPr>
        <p:spPr>
          <a:xfrm rot="16200000" flipH="1">
            <a:off x="2094706" y="2856706"/>
            <a:ext cx="1601788" cy="12192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6" name="Rectangle 15"/>
          <p:cNvSpPr/>
          <p:nvPr/>
        </p:nvSpPr>
        <p:spPr>
          <a:xfrm>
            <a:off x="3505200" y="18288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2)</a:t>
            </a:r>
          </a:p>
          <a:p>
            <a:endParaRPr lang="en-US" b="0" dirty="0">
              <a:solidFill>
                <a:srgbClr val="0000FF"/>
              </a:solidFill>
            </a:endParaRPr>
          </a:p>
        </p:txBody>
      </p:sp>
      <p:sp>
        <p:nvSpPr>
          <p:cNvPr id="19" name="Rectangle 18"/>
          <p:cNvSpPr/>
          <p:nvPr/>
        </p:nvSpPr>
        <p:spPr>
          <a:xfrm>
            <a:off x="3505200" y="28194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1)</a:t>
            </a:r>
          </a:p>
          <a:p>
            <a:endParaRPr lang="en-US" b="0" dirty="0"/>
          </a:p>
        </p:txBody>
      </p:sp>
      <p:sp>
        <p:nvSpPr>
          <p:cNvPr id="20" name="Rectangle 19"/>
          <p:cNvSpPr/>
          <p:nvPr/>
        </p:nvSpPr>
        <p:spPr>
          <a:xfrm>
            <a:off x="3505200" y="38862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2)</a:t>
            </a:r>
          </a:p>
          <a:p>
            <a:endParaRPr lang="en-US" b="0" dirty="0">
              <a:solidFill>
                <a:srgbClr val="0000FF"/>
              </a:solidFill>
            </a:endParaRPr>
          </a:p>
        </p:txBody>
      </p:sp>
      <p:sp>
        <p:nvSpPr>
          <p:cNvPr id="21" name="TextBox 20"/>
          <p:cNvSpPr txBox="1"/>
          <p:nvPr/>
        </p:nvSpPr>
        <p:spPr>
          <a:xfrm>
            <a:off x="1384013" y="5867400"/>
            <a:ext cx="6375976" cy="461665"/>
          </a:xfrm>
          <a:prstGeom prst="rect">
            <a:avLst/>
          </a:prstGeom>
          <a:noFill/>
        </p:spPr>
        <p:txBody>
          <a:bodyPr wrap="none" rtlCol="0">
            <a:spAutoFit/>
          </a:bodyPr>
          <a:lstStyle/>
          <a:p>
            <a:pPr algn="ctr"/>
            <a:r>
              <a:rPr lang="en-US" sz="2400" b="0" dirty="0">
                <a:solidFill>
                  <a:srgbClr val="C00000"/>
                </a:solidFill>
              </a:rPr>
              <a:t>Child modifying page 2 causes a copy to be made.</a:t>
            </a:r>
          </a:p>
        </p:txBody>
      </p:sp>
      <p:sp>
        <p:nvSpPr>
          <p:cNvPr id="15" name="Rectangle 14"/>
          <p:cNvSpPr/>
          <p:nvPr/>
        </p:nvSpPr>
        <p:spPr>
          <a:xfrm>
            <a:off x="6167228" y="18288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0x00000001</a:t>
            </a:r>
          </a:p>
          <a:p>
            <a:endParaRPr lang="en-US" b="0" dirty="0"/>
          </a:p>
        </p:txBody>
      </p:sp>
      <p:sp>
        <p:nvSpPr>
          <p:cNvPr id="17" name="Rectangle 16"/>
          <p:cNvSpPr/>
          <p:nvPr/>
        </p:nvSpPr>
        <p:spPr>
          <a:xfrm>
            <a:off x="6167228" y="21336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0x00000002</a:t>
            </a:r>
          </a:p>
          <a:p>
            <a:endParaRPr lang="en-US" b="0" dirty="0"/>
          </a:p>
        </p:txBody>
      </p:sp>
      <p:sp>
        <p:nvSpPr>
          <p:cNvPr id="22" name="Rectangle 21"/>
          <p:cNvSpPr/>
          <p:nvPr/>
        </p:nvSpPr>
        <p:spPr>
          <a:xfrm>
            <a:off x="6167228" y="24384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0x00000003</a:t>
            </a:r>
          </a:p>
          <a:p>
            <a:endParaRPr lang="en-US" b="0" dirty="0"/>
          </a:p>
        </p:txBody>
      </p:sp>
      <p:sp>
        <p:nvSpPr>
          <p:cNvPr id="23" name="TextBox 22"/>
          <p:cNvSpPr txBox="1"/>
          <p:nvPr/>
        </p:nvSpPr>
        <p:spPr>
          <a:xfrm>
            <a:off x="6014828" y="1447800"/>
            <a:ext cx="1664238" cy="338554"/>
          </a:xfrm>
          <a:prstGeom prst="rect">
            <a:avLst/>
          </a:prstGeom>
          <a:noFill/>
        </p:spPr>
        <p:txBody>
          <a:bodyPr wrap="none" rtlCol="0">
            <a:spAutoFit/>
          </a:bodyPr>
          <a:lstStyle/>
          <a:p>
            <a:r>
              <a:rPr lang="en-US" b="0" dirty="0"/>
              <a:t>Child page table</a:t>
            </a:r>
          </a:p>
        </p:txBody>
      </p:sp>
      <p:cxnSp>
        <p:nvCxnSpPr>
          <p:cNvPr id="25" name="Straight Arrow Connector 24"/>
          <p:cNvCxnSpPr>
            <a:stCxn id="15" idx="1"/>
          </p:cNvCxnSpPr>
          <p:nvPr/>
        </p:nvCxnSpPr>
        <p:spPr>
          <a:xfrm rot="10800000">
            <a:off x="4876800" y="1981200"/>
            <a:ext cx="1290428"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6" name="Straight Arrow Connector 25"/>
          <p:cNvCxnSpPr>
            <a:endCxn id="24" idx="3"/>
          </p:cNvCxnSpPr>
          <p:nvPr/>
        </p:nvCxnSpPr>
        <p:spPr>
          <a:xfrm rot="5400000">
            <a:off x="4036113" y="3126685"/>
            <a:ext cx="2971802" cy="1290428"/>
          </a:xfrm>
          <a:prstGeom prst="straightConnector1">
            <a:avLst/>
          </a:prstGeom>
          <a:ln>
            <a:solidFill>
              <a:srgbClr val="C00000"/>
            </a:solidFill>
            <a:tailEnd type="arrow"/>
          </a:ln>
        </p:spPr>
        <p:style>
          <a:lnRef idx="3">
            <a:schemeClr val="accent1"/>
          </a:lnRef>
          <a:fillRef idx="0">
            <a:schemeClr val="accent1"/>
          </a:fillRef>
          <a:effectRef idx="2">
            <a:schemeClr val="accent1"/>
          </a:effectRef>
          <a:fontRef idx="minor">
            <a:schemeClr val="tx1"/>
          </a:fontRef>
        </p:style>
      </p:cxnSp>
      <p:cxnSp>
        <p:nvCxnSpPr>
          <p:cNvPr id="28" name="Straight Arrow Connector 27"/>
          <p:cNvCxnSpPr>
            <a:endCxn id="20" idx="3"/>
          </p:cNvCxnSpPr>
          <p:nvPr/>
        </p:nvCxnSpPr>
        <p:spPr>
          <a:xfrm rot="5400000">
            <a:off x="4683813" y="2783785"/>
            <a:ext cx="1676402" cy="129042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4" name="Rectangle 23"/>
          <p:cNvSpPr/>
          <p:nvPr/>
        </p:nvSpPr>
        <p:spPr>
          <a:xfrm>
            <a:off x="3505200" y="48768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1)</a:t>
            </a:r>
          </a:p>
          <a:p>
            <a:endParaRPr lang="en-US" b="0" dirty="0">
              <a:solidFill>
                <a:srgbClr val="0000FF"/>
              </a:solidFill>
            </a:endParaRPr>
          </a:p>
        </p:txBody>
      </p:sp>
      <p:sp>
        <p:nvSpPr>
          <p:cNvPr id="9" name="Slide Number Placeholder 8"/>
          <p:cNvSpPr>
            <a:spLocks noGrp="1"/>
          </p:cNvSpPr>
          <p:nvPr>
            <p:ph type="sldNum" sz="quarter" idx="12"/>
          </p:nvPr>
        </p:nvSpPr>
        <p:spPr/>
        <p:txBody>
          <a:bodyPr/>
          <a:lstStyle/>
          <a:p>
            <a:fld id="{A190D881-957A-7944-A8D0-1584E528B88F}" type="slidenum">
              <a:rPr lang="en-US" smtClean="0"/>
              <a:pPr/>
              <a:t>28</a:t>
            </a:fld>
            <a:endParaRPr lang="en-US"/>
          </a:p>
        </p:txBody>
      </p:sp>
      <p:sp>
        <p:nvSpPr>
          <p:cNvPr id="3" name="TextBox 2">
            <a:extLst>
              <a:ext uri="{FF2B5EF4-FFF2-40B4-BE49-F238E27FC236}">
                <a16:creationId xmlns:a16="http://schemas.microsoft.com/office/drawing/2014/main" id="{75091B7D-08AF-C339-2AC9-53943022CEE8}"/>
              </a:ext>
            </a:extLst>
          </p:cNvPr>
          <p:cNvSpPr txBox="1"/>
          <p:nvPr/>
        </p:nvSpPr>
        <p:spPr>
          <a:xfrm>
            <a:off x="3162677" y="1446852"/>
            <a:ext cx="2253374" cy="369332"/>
          </a:xfrm>
          <a:prstGeom prst="rect">
            <a:avLst/>
          </a:prstGeom>
          <a:noFill/>
        </p:spPr>
        <p:txBody>
          <a:bodyPr wrap="none" rtlCol="0">
            <a:spAutoFit/>
          </a:bodyPr>
          <a:lstStyle/>
          <a:p>
            <a:r>
              <a:rPr lang="en-US" dirty="0"/>
              <a:t>Virtual memory pages</a:t>
            </a:r>
            <a:endParaRPr lang="en-US" b="0" dirty="0"/>
          </a:p>
        </p:txBody>
      </p:sp>
    </p:spTree>
    <p:extLst>
      <p:ext uri="{BB962C8B-B14F-4D97-AF65-F5344CB8AC3E}">
        <p14:creationId xmlns:p14="http://schemas.microsoft.com/office/powerpoint/2010/main" val="389497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copy-on-write</a:t>
            </a:r>
          </a:p>
        </p:txBody>
      </p:sp>
      <p:sp>
        <p:nvSpPr>
          <p:cNvPr id="4" name="Rectangle 3"/>
          <p:cNvSpPr/>
          <p:nvPr/>
        </p:nvSpPr>
        <p:spPr>
          <a:xfrm>
            <a:off x="914400" y="18288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0x00000001</a:t>
            </a:r>
          </a:p>
          <a:p>
            <a:endParaRPr lang="en-US" b="0" dirty="0"/>
          </a:p>
        </p:txBody>
      </p:sp>
      <p:sp>
        <p:nvSpPr>
          <p:cNvPr id="5" name="Rectangle 4"/>
          <p:cNvSpPr/>
          <p:nvPr/>
        </p:nvSpPr>
        <p:spPr>
          <a:xfrm>
            <a:off x="914400" y="21336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0x00000002</a:t>
            </a:r>
          </a:p>
          <a:p>
            <a:endParaRPr lang="en-US" b="0" dirty="0"/>
          </a:p>
        </p:txBody>
      </p:sp>
      <p:sp>
        <p:nvSpPr>
          <p:cNvPr id="6" name="Rectangle 5"/>
          <p:cNvSpPr/>
          <p:nvPr/>
        </p:nvSpPr>
        <p:spPr>
          <a:xfrm>
            <a:off x="914400" y="24384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0x00000003</a:t>
            </a:r>
          </a:p>
          <a:p>
            <a:endParaRPr lang="en-US" b="0" dirty="0"/>
          </a:p>
        </p:txBody>
      </p:sp>
      <p:sp>
        <p:nvSpPr>
          <p:cNvPr id="7" name="TextBox 6"/>
          <p:cNvSpPr txBox="1"/>
          <p:nvPr/>
        </p:nvSpPr>
        <p:spPr>
          <a:xfrm>
            <a:off x="762000" y="1447800"/>
            <a:ext cx="1803699" cy="338554"/>
          </a:xfrm>
          <a:prstGeom prst="rect">
            <a:avLst/>
          </a:prstGeom>
          <a:noFill/>
        </p:spPr>
        <p:txBody>
          <a:bodyPr wrap="none" rtlCol="0">
            <a:spAutoFit/>
          </a:bodyPr>
          <a:lstStyle/>
          <a:p>
            <a:r>
              <a:rPr lang="en-US" b="0" dirty="0"/>
              <a:t>Parent page table</a:t>
            </a:r>
          </a:p>
        </p:txBody>
      </p:sp>
      <p:cxnSp>
        <p:nvCxnSpPr>
          <p:cNvPr id="11" name="Straight Arrow Connector 10"/>
          <p:cNvCxnSpPr>
            <a:stCxn id="4" idx="3"/>
          </p:cNvCxnSpPr>
          <p:nvPr/>
        </p:nvCxnSpPr>
        <p:spPr>
          <a:xfrm>
            <a:off x="2286000" y="1981200"/>
            <a:ext cx="12192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2" name="Straight Arrow Connector 11"/>
          <p:cNvCxnSpPr/>
          <p:nvPr/>
        </p:nvCxnSpPr>
        <p:spPr>
          <a:xfrm>
            <a:off x="2286000" y="2284412"/>
            <a:ext cx="1219200" cy="763588"/>
          </a:xfrm>
          <a:prstGeom prst="straightConnector1">
            <a:avLst/>
          </a:prstGeom>
          <a:ln>
            <a:solidFill>
              <a:srgbClr val="C00000"/>
            </a:solidFill>
            <a:tailEnd type="arrow"/>
          </a:ln>
        </p:spPr>
        <p:style>
          <a:lnRef idx="3">
            <a:schemeClr val="accent1"/>
          </a:lnRef>
          <a:fillRef idx="0">
            <a:schemeClr val="accent1"/>
          </a:fillRef>
          <a:effectRef idx="2">
            <a:schemeClr val="accent1"/>
          </a:effectRef>
          <a:fontRef idx="minor">
            <a:schemeClr val="tx1"/>
          </a:fontRef>
        </p:style>
      </p:cxnSp>
      <p:cxnSp>
        <p:nvCxnSpPr>
          <p:cNvPr id="14" name="Straight Arrow Connector 13"/>
          <p:cNvCxnSpPr/>
          <p:nvPr/>
        </p:nvCxnSpPr>
        <p:spPr>
          <a:xfrm rot="16200000" flipH="1">
            <a:off x="2094706" y="2856706"/>
            <a:ext cx="1601788" cy="121920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6" name="Rectangle 15"/>
          <p:cNvSpPr/>
          <p:nvPr/>
        </p:nvSpPr>
        <p:spPr>
          <a:xfrm>
            <a:off x="3505200" y="18288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2)</a:t>
            </a:r>
          </a:p>
          <a:p>
            <a:endParaRPr lang="en-US" b="0" dirty="0">
              <a:solidFill>
                <a:srgbClr val="0000FF"/>
              </a:solidFill>
            </a:endParaRPr>
          </a:p>
        </p:txBody>
      </p:sp>
      <p:sp>
        <p:nvSpPr>
          <p:cNvPr id="19" name="Rectangle 18"/>
          <p:cNvSpPr/>
          <p:nvPr/>
        </p:nvSpPr>
        <p:spPr>
          <a:xfrm>
            <a:off x="3505200" y="28194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1)</a:t>
            </a:r>
          </a:p>
          <a:p>
            <a:endParaRPr lang="en-US" b="0" dirty="0">
              <a:solidFill>
                <a:srgbClr val="0000FF"/>
              </a:solidFill>
            </a:endParaRPr>
          </a:p>
        </p:txBody>
      </p:sp>
      <p:sp>
        <p:nvSpPr>
          <p:cNvPr id="20" name="Rectangle 19"/>
          <p:cNvSpPr/>
          <p:nvPr/>
        </p:nvSpPr>
        <p:spPr>
          <a:xfrm>
            <a:off x="3505200" y="38862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2)</a:t>
            </a:r>
          </a:p>
          <a:p>
            <a:endParaRPr lang="en-US" b="0" dirty="0">
              <a:solidFill>
                <a:srgbClr val="0000FF"/>
              </a:solidFill>
            </a:endParaRPr>
          </a:p>
        </p:txBody>
      </p:sp>
      <p:sp>
        <p:nvSpPr>
          <p:cNvPr id="21" name="TextBox 20"/>
          <p:cNvSpPr txBox="1"/>
          <p:nvPr/>
        </p:nvSpPr>
        <p:spPr>
          <a:xfrm>
            <a:off x="1335120" y="5874026"/>
            <a:ext cx="6473759" cy="461665"/>
          </a:xfrm>
          <a:prstGeom prst="rect">
            <a:avLst/>
          </a:prstGeom>
          <a:noFill/>
        </p:spPr>
        <p:txBody>
          <a:bodyPr wrap="none" rtlCol="0">
            <a:spAutoFit/>
          </a:bodyPr>
          <a:lstStyle/>
          <a:p>
            <a:pPr algn="ctr"/>
            <a:r>
              <a:rPr lang="en-US" sz="2400" b="0" dirty="0">
                <a:solidFill>
                  <a:srgbClr val="C00000"/>
                </a:solidFill>
              </a:rPr>
              <a:t>Parent modifying page 2 does not require copying.</a:t>
            </a:r>
          </a:p>
        </p:txBody>
      </p:sp>
      <p:sp>
        <p:nvSpPr>
          <p:cNvPr id="15" name="Rectangle 14"/>
          <p:cNvSpPr/>
          <p:nvPr/>
        </p:nvSpPr>
        <p:spPr>
          <a:xfrm>
            <a:off x="6167228" y="18288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0x00000001</a:t>
            </a:r>
          </a:p>
          <a:p>
            <a:endParaRPr lang="en-US" b="0" dirty="0"/>
          </a:p>
        </p:txBody>
      </p:sp>
      <p:sp>
        <p:nvSpPr>
          <p:cNvPr id="17" name="Rectangle 16"/>
          <p:cNvSpPr/>
          <p:nvPr/>
        </p:nvSpPr>
        <p:spPr>
          <a:xfrm>
            <a:off x="6167228" y="21336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0x00000002</a:t>
            </a:r>
          </a:p>
          <a:p>
            <a:endParaRPr lang="en-US" b="0" dirty="0"/>
          </a:p>
        </p:txBody>
      </p:sp>
      <p:sp>
        <p:nvSpPr>
          <p:cNvPr id="22" name="Rectangle 21"/>
          <p:cNvSpPr/>
          <p:nvPr/>
        </p:nvSpPr>
        <p:spPr>
          <a:xfrm>
            <a:off x="6167228" y="24384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0x00000003</a:t>
            </a:r>
          </a:p>
          <a:p>
            <a:endParaRPr lang="en-US" b="0" dirty="0"/>
          </a:p>
        </p:txBody>
      </p:sp>
      <p:sp>
        <p:nvSpPr>
          <p:cNvPr id="23" name="TextBox 22"/>
          <p:cNvSpPr txBox="1"/>
          <p:nvPr/>
        </p:nvSpPr>
        <p:spPr>
          <a:xfrm>
            <a:off x="6014828" y="1447800"/>
            <a:ext cx="1664238" cy="338554"/>
          </a:xfrm>
          <a:prstGeom prst="rect">
            <a:avLst/>
          </a:prstGeom>
          <a:noFill/>
        </p:spPr>
        <p:txBody>
          <a:bodyPr wrap="none" rtlCol="0">
            <a:spAutoFit/>
          </a:bodyPr>
          <a:lstStyle/>
          <a:p>
            <a:r>
              <a:rPr lang="en-US" b="0" dirty="0"/>
              <a:t>Child page table</a:t>
            </a:r>
          </a:p>
        </p:txBody>
      </p:sp>
      <p:cxnSp>
        <p:nvCxnSpPr>
          <p:cNvPr id="25" name="Straight Arrow Connector 24"/>
          <p:cNvCxnSpPr>
            <a:stCxn id="15" idx="1"/>
          </p:cNvCxnSpPr>
          <p:nvPr/>
        </p:nvCxnSpPr>
        <p:spPr>
          <a:xfrm rot="10800000">
            <a:off x="4876800" y="1981200"/>
            <a:ext cx="1290428"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6" name="Straight Arrow Connector 25"/>
          <p:cNvCxnSpPr>
            <a:endCxn id="24" idx="3"/>
          </p:cNvCxnSpPr>
          <p:nvPr/>
        </p:nvCxnSpPr>
        <p:spPr>
          <a:xfrm rot="5400000">
            <a:off x="4036113" y="3126685"/>
            <a:ext cx="2971802" cy="129042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8" name="Straight Arrow Connector 27"/>
          <p:cNvCxnSpPr>
            <a:endCxn id="20" idx="3"/>
          </p:cNvCxnSpPr>
          <p:nvPr/>
        </p:nvCxnSpPr>
        <p:spPr>
          <a:xfrm rot="5400000">
            <a:off x="4683813" y="2783785"/>
            <a:ext cx="1676402" cy="129042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4" name="Rectangle 23"/>
          <p:cNvSpPr/>
          <p:nvPr/>
        </p:nvSpPr>
        <p:spPr>
          <a:xfrm>
            <a:off x="3505200" y="48768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1)</a:t>
            </a:r>
          </a:p>
          <a:p>
            <a:endParaRPr lang="en-US" b="0" dirty="0">
              <a:solidFill>
                <a:srgbClr val="0000FF"/>
              </a:solidFill>
            </a:endParaRPr>
          </a:p>
        </p:txBody>
      </p:sp>
      <p:sp>
        <p:nvSpPr>
          <p:cNvPr id="9" name="Slide Number Placeholder 8"/>
          <p:cNvSpPr>
            <a:spLocks noGrp="1"/>
          </p:cNvSpPr>
          <p:nvPr>
            <p:ph type="sldNum" sz="quarter" idx="12"/>
          </p:nvPr>
        </p:nvSpPr>
        <p:spPr/>
        <p:txBody>
          <a:bodyPr/>
          <a:lstStyle/>
          <a:p>
            <a:fld id="{A190D881-957A-7944-A8D0-1584E528B88F}" type="slidenum">
              <a:rPr lang="en-US" smtClean="0"/>
              <a:pPr/>
              <a:t>29</a:t>
            </a:fld>
            <a:endParaRPr lang="en-US"/>
          </a:p>
        </p:txBody>
      </p:sp>
      <p:sp>
        <p:nvSpPr>
          <p:cNvPr id="3" name="TextBox 2">
            <a:extLst>
              <a:ext uri="{FF2B5EF4-FFF2-40B4-BE49-F238E27FC236}">
                <a16:creationId xmlns:a16="http://schemas.microsoft.com/office/drawing/2014/main" id="{834A83BF-F884-A905-728E-DAFF59B12C12}"/>
              </a:ext>
            </a:extLst>
          </p:cNvPr>
          <p:cNvSpPr txBox="1"/>
          <p:nvPr/>
        </p:nvSpPr>
        <p:spPr>
          <a:xfrm>
            <a:off x="3162677" y="1446852"/>
            <a:ext cx="2253374" cy="369332"/>
          </a:xfrm>
          <a:prstGeom prst="rect">
            <a:avLst/>
          </a:prstGeom>
          <a:noFill/>
        </p:spPr>
        <p:txBody>
          <a:bodyPr wrap="none" rtlCol="0">
            <a:spAutoFit/>
          </a:bodyPr>
          <a:lstStyle/>
          <a:p>
            <a:r>
              <a:rPr lang="en-US" dirty="0"/>
              <a:t>Virtual memory pages</a:t>
            </a:r>
            <a:endParaRPr lang="en-US" b="0" dirty="0"/>
          </a:p>
        </p:txBody>
      </p:sp>
    </p:spTree>
    <p:extLst>
      <p:ext uri="{BB962C8B-B14F-4D97-AF65-F5344CB8AC3E}">
        <p14:creationId xmlns:p14="http://schemas.microsoft.com/office/powerpoint/2010/main" val="1362180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copy-on-write</a:t>
            </a:r>
          </a:p>
        </p:txBody>
      </p:sp>
      <p:sp>
        <p:nvSpPr>
          <p:cNvPr id="16" name="Rectangle 15"/>
          <p:cNvSpPr/>
          <p:nvPr/>
        </p:nvSpPr>
        <p:spPr>
          <a:xfrm>
            <a:off x="3505200" y="18288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1)</a:t>
            </a:r>
          </a:p>
          <a:p>
            <a:endParaRPr lang="en-US" b="0" dirty="0">
              <a:solidFill>
                <a:srgbClr val="0000FF"/>
              </a:solidFill>
            </a:endParaRPr>
          </a:p>
        </p:txBody>
      </p:sp>
      <p:sp>
        <p:nvSpPr>
          <p:cNvPr id="20" name="Rectangle 19"/>
          <p:cNvSpPr/>
          <p:nvPr/>
        </p:nvSpPr>
        <p:spPr>
          <a:xfrm>
            <a:off x="3505200" y="38862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1)</a:t>
            </a:r>
          </a:p>
          <a:p>
            <a:endParaRPr lang="en-US" b="0" dirty="0">
              <a:solidFill>
                <a:srgbClr val="0000FF"/>
              </a:solidFill>
            </a:endParaRPr>
          </a:p>
        </p:txBody>
      </p:sp>
      <p:sp>
        <p:nvSpPr>
          <p:cNvPr id="21" name="TextBox 20"/>
          <p:cNvSpPr txBox="1"/>
          <p:nvPr/>
        </p:nvSpPr>
        <p:spPr>
          <a:xfrm>
            <a:off x="381453" y="1447800"/>
            <a:ext cx="2595319" cy="3170099"/>
          </a:xfrm>
          <a:prstGeom prst="rect">
            <a:avLst/>
          </a:prstGeom>
          <a:noFill/>
        </p:spPr>
        <p:txBody>
          <a:bodyPr wrap="square" rtlCol="0">
            <a:spAutoFit/>
          </a:bodyPr>
          <a:lstStyle/>
          <a:p>
            <a:r>
              <a:rPr lang="en-US" sz="2000" b="0" dirty="0"/>
              <a:t>When the parent exits, its page table is deleted and the ref counts decremented.</a:t>
            </a:r>
          </a:p>
          <a:p>
            <a:endParaRPr lang="en-US" sz="2000" b="0" dirty="0"/>
          </a:p>
          <a:p>
            <a:r>
              <a:rPr lang="en-US" sz="2000" b="0" dirty="0"/>
              <a:t>If a ref count becomes 0, that page is freed.</a:t>
            </a:r>
          </a:p>
          <a:p>
            <a:endParaRPr lang="en-US" sz="2000" b="0" dirty="0"/>
          </a:p>
          <a:p>
            <a:r>
              <a:rPr lang="en-US" sz="2000" b="0" dirty="0"/>
              <a:t>The child may continue running.</a:t>
            </a:r>
          </a:p>
        </p:txBody>
      </p:sp>
      <p:sp>
        <p:nvSpPr>
          <p:cNvPr id="15" name="Rectangle 14"/>
          <p:cNvSpPr/>
          <p:nvPr/>
        </p:nvSpPr>
        <p:spPr>
          <a:xfrm>
            <a:off x="6167228" y="18288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0x00000001</a:t>
            </a:r>
          </a:p>
          <a:p>
            <a:endParaRPr lang="en-US" b="0" dirty="0"/>
          </a:p>
        </p:txBody>
      </p:sp>
      <p:sp>
        <p:nvSpPr>
          <p:cNvPr id="17" name="Rectangle 16"/>
          <p:cNvSpPr/>
          <p:nvPr/>
        </p:nvSpPr>
        <p:spPr>
          <a:xfrm>
            <a:off x="6167228" y="21336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0x00000002</a:t>
            </a:r>
          </a:p>
          <a:p>
            <a:endParaRPr lang="en-US" b="0" dirty="0"/>
          </a:p>
        </p:txBody>
      </p:sp>
      <p:sp>
        <p:nvSpPr>
          <p:cNvPr id="22" name="Rectangle 21"/>
          <p:cNvSpPr/>
          <p:nvPr/>
        </p:nvSpPr>
        <p:spPr>
          <a:xfrm>
            <a:off x="6167228" y="2438400"/>
            <a:ext cx="1371600" cy="304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t>0x00000003</a:t>
            </a:r>
          </a:p>
          <a:p>
            <a:endParaRPr lang="en-US" b="0" dirty="0"/>
          </a:p>
        </p:txBody>
      </p:sp>
      <p:sp>
        <p:nvSpPr>
          <p:cNvPr id="23" name="TextBox 22"/>
          <p:cNvSpPr txBox="1"/>
          <p:nvPr/>
        </p:nvSpPr>
        <p:spPr>
          <a:xfrm>
            <a:off x="6014828" y="1447800"/>
            <a:ext cx="1664238" cy="338554"/>
          </a:xfrm>
          <a:prstGeom prst="rect">
            <a:avLst/>
          </a:prstGeom>
          <a:noFill/>
        </p:spPr>
        <p:txBody>
          <a:bodyPr wrap="none" rtlCol="0">
            <a:spAutoFit/>
          </a:bodyPr>
          <a:lstStyle/>
          <a:p>
            <a:r>
              <a:rPr lang="en-US" b="0" dirty="0"/>
              <a:t>Child page table</a:t>
            </a:r>
          </a:p>
        </p:txBody>
      </p:sp>
      <p:cxnSp>
        <p:nvCxnSpPr>
          <p:cNvPr id="25" name="Straight Arrow Connector 24"/>
          <p:cNvCxnSpPr>
            <a:stCxn id="15" idx="1"/>
          </p:cNvCxnSpPr>
          <p:nvPr/>
        </p:nvCxnSpPr>
        <p:spPr>
          <a:xfrm rot="10800000">
            <a:off x="4876800" y="1981200"/>
            <a:ext cx="1290428"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6" name="Straight Arrow Connector 25"/>
          <p:cNvCxnSpPr>
            <a:endCxn id="24" idx="3"/>
          </p:cNvCxnSpPr>
          <p:nvPr/>
        </p:nvCxnSpPr>
        <p:spPr>
          <a:xfrm rot="5400000">
            <a:off x="4036113" y="3126685"/>
            <a:ext cx="2971802" cy="129042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8" name="Straight Arrow Connector 27"/>
          <p:cNvCxnSpPr>
            <a:endCxn id="20" idx="3"/>
          </p:cNvCxnSpPr>
          <p:nvPr/>
        </p:nvCxnSpPr>
        <p:spPr>
          <a:xfrm rot="5400000">
            <a:off x="4683813" y="2783785"/>
            <a:ext cx="1676402" cy="129042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4" name="Rectangle 23"/>
          <p:cNvSpPr/>
          <p:nvPr/>
        </p:nvSpPr>
        <p:spPr>
          <a:xfrm>
            <a:off x="3505200" y="4876800"/>
            <a:ext cx="13716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0" dirty="0">
                <a:solidFill>
                  <a:srgbClr val="0000FF"/>
                </a:solidFill>
              </a:rPr>
              <a:t>(</a:t>
            </a:r>
            <a:r>
              <a:rPr lang="en-US" b="0" dirty="0" err="1">
                <a:solidFill>
                  <a:srgbClr val="0000FF"/>
                </a:solidFill>
              </a:rPr>
              <a:t>Refcnt</a:t>
            </a:r>
            <a:r>
              <a:rPr lang="en-US" b="0" dirty="0">
                <a:solidFill>
                  <a:srgbClr val="0000FF"/>
                </a:solidFill>
              </a:rPr>
              <a:t>: 1)</a:t>
            </a:r>
          </a:p>
          <a:p>
            <a:endParaRPr lang="en-US" b="0" dirty="0">
              <a:solidFill>
                <a:srgbClr val="0000FF"/>
              </a:solidFill>
            </a:endParaRPr>
          </a:p>
        </p:txBody>
      </p:sp>
      <p:sp>
        <p:nvSpPr>
          <p:cNvPr id="5" name="Slide Number Placeholder 4"/>
          <p:cNvSpPr>
            <a:spLocks noGrp="1"/>
          </p:cNvSpPr>
          <p:nvPr>
            <p:ph type="sldNum" sz="quarter" idx="12"/>
          </p:nvPr>
        </p:nvSpPr>
        <p:spPr/>
        <p:txBody>
          <a:bodyPr/>
          <a:lstStyle/>
          <a:p>
            <a:fld id="{A190D881-957A-7944-A8D0-1584E528B88F}" type="slidenum">
              <a:rPr lang="en-US" smtClean="0"/>
              <a:pPr/>
              <a:t>30</a:t>
            </a:fld>
            <a:endParaRPr lang="en-US"/>
          </a:p>
        </p:txBody>
      </p:sp>
      <p:sp>
        <p:nvSpPr>
          <p:cNvPr id="3" name="TextBox 2">
            <a:extLst>
              <a:ext uri="{FF2B5EF4-FFF2-40B4-BE49-F238E27FC236}">
                <a16:creationId xmlns:a16="http://schemas.microsoft.com/office/drawing/2014/main" id="{7D5E976D-9880-D7F4-6DD4-E767237F2259}"/>
              </a:ext>
            </a:extLst>
          </p:cNvPr>
          <p:cNvSpPr txBox="1"/>
          <p:nvPr/>
        </p:nvSpPr>
        <p:spPr>
          <a:xfrm>
            <a:off x="3162677" y="1446852"/>
            <a:ext cx="2253374" cy="369332"/>
          </a:xfrm>
          <a:prstGeom prst="rect">
            <a:avLst/>
          </a:prstGeom>
          <a:noFill/>
        </p:spPr>
        <p:txBody>
          <a:bodyPr wrap="none" rtlCol="0">
            <a:spAutoFit/>
          </a:bodyPr>
          <a:lstStyle/>
          <a:p>
            <a:r>
              <a:rPr lang="en-US" dirty="0"/>
              <a:t>Virtual memory pages</a:t>
            </a:r>
            <a:endParaRPr lang="en-US" b="0" dirty="0"/>
          </a:p>
        </p:txBody>
      </p:sp>
    </p:spTree>
    <p:extLst>
      <p:ext uri="{BB962C8B-B14F-4D97-AF65-F5344CB8AC3E}">
        <p14:creationId xmlns:p14="http://schemas.microsoft.com/office/powerpoint/2010/main" val="39000542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making exec() faster</a:t>
            </a:r>
          </a:p>
        </p:txBody>
      </p:sp>
      <p:sp>
        <p:nvSpPr>
          <p:cNvPr id="3" name="Content Placeholder 2"/>
          <p:cNvSpPr>
            <a:spLocks noGrp="1"/>
          </p:cNvSpPr>
          <p:nvPr>
            <p:ph idx="1"/>
          </p:nvPr>
        </p:nvSpPr>
        <p:spPr>
          <a:xfrm>
            <a:off x="685800" y="1600200"/>
            <a:ext cx="8077200" cy="4419600"/>
          </a:xfrm>
        </p:spPr>
        <p:txBody>
          <a:bodyPr/>
          <a:lstStyle/>
          <a:p>
            <a:r>
              <a:rPr lang="en-US" dirty="0">
                <a:latin typeface="Consolas" panose="020B0609020204030204" pitchFamily="49" charset="0"/>
              </a:rPr>
              <a:t>exec( )</a:t>
            </a:r>
            <a:r>
              <a:rPr lang="en-US" dirty="0"/>
              <a:t> initializes code in the address space.</a:t>
            </a:r>
          </a:p>
          <a:p>
            <a:pPr lvl="1"/>
            <a:r>
              <a:rPr lang="en-US" dirty="0"/>
              <a:t>Naive solution: read file, copy into memory.</a:t>
            </a:r>
            <a:endParaRPr lang="en-US" dirty="0">
              <a:solidFill>
                <a:srgbClr val="FF0000"/>
              </a:solidFill>
            </a:endParaRPr>
          </a:p>
          <a:p>
            <a:pPr lvl="1"/>
            <a:r>
              <a:rPr lang="en-US" dirty="0">
                <a:solidFill>
                  <a:srgbClr val="C00000"/>
                </a:solidFill>
              </a:rPr>
              <a:t>Can we do better?</a:t>
            </a:r>
          </a:p>
          <a:p>
            <a:pPr lvl="1"/>
            <a:endParaRPr lang="en-US" dirty="0"/>
          </a:p>
          <a:p>
            <a:r>
              <a:rPr lang="en-US" dirty="0">
                <a:solidFill>
                  <a:srgbClr val="0000FF"/>
                </a:solidFill>
              </a:rPr>
              <a:t>Observation: most code never accessed.</a:t>
            </a:r>
          </a:p>
          <a:p>
            <a:pPr lvl="1"/>
            <a:r>
              <a:rPr lang="en-US" dirty="0"/>
              <a:t>Load code on-demand from memory-mapped files.</a:t>
            </a:r>
          </a:p>
          <a:p>
            <a:endParaRPr lang="en-US" dirty="0"/>
          </a:p>
        </p:txBody>
      </p:sp>
      <p:sp>
        <p:nvSpPr>
          <p:cNvPr id="6" name="Slide Number Placeholder 5"/>
          <p:cNvSpPr>
            <a:spLocks noGrp="1"/>
          </p:cNvSpPr>
          <p:nvPr>
            <p:ph type="sldNum" sz="quarter" idx="12"/>
          </p:nvPr>
        </p:nvSpPr>
        <p:spPr/>
        <p:txBody>
          <a:bodyPr/>
          <a:lstStyle/>
          <a:p>
            <a:fld id="{A190D881-957A-7944-A8D0-1584E528B88F}" type="slidenum">
              <a:rPr lang="en-US" smtClean="0"/>
              <a:pPr/>
              <a:t>31</a:t>
            </a:fld>
            <a:endParaRPr lang="en-US"/>
          </a:p>
        </p:txBody>
      </p:sp>
    </p:spTree>
    <p:extLst>
      <p:ext uri="{BB962C8B-B14F-4D97-AF65-F5344CB8AC3E}">
        <p14:creationId xmlns:p14="http://schemas.microsoft.com/office/powerpoint/2010/main" val="3051730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9CCE2-05A6-6B4D-AB4C-8B9B53A3B7EE}"/>
              </a:ext>
            </a:extLst>
          </p:cNvPr>
          <p:cNvSpPr>
            <a:spLocks noGrp="1"/>
          </p:cNvSpPr>
          <p:nvPr>
            <p:ph type="title"/>
          </p:nvPr>
        </p:nvSpPr>
        <p:spPr/>
        <p:txBody>
          <a:bodyPr/>
          <a:lstStyle/>
          <a:p>
            <a:r>
              <a:rPr lang="en-US" dirty="0"/>
              <a:t>file-backed vs. swap-backed</a:t>
            </a:r>
          </a:p>
        </p:txBody>
      </p:sp>
      <p:sp>
        <p:nvSpPr>
          <p:cNvPr id="3" name="Content Placeholder 2">
            <a:extLst>
              <a:ext uri="{FF2B5EF4-FFF2-40B4-BE49-F238E27FC236}">
                <a16:creationId xmlns:a16="http://schemas.microsoft.com/office/drawing/2014/main" id="{BFBFD3FC-31B1-3045-A23A-F753C4973F81}"/>
              </a:ext>
            </a:extLst>
          </p:cNvPr>
          <p:cNvSpPr>
            <a:spLocks noGrp="1"/>
          </p:cNvSpPr>
          <p:nvPr>
            <p:ph idx="1"/>
          </p:nvPr>
        </p:nvSpPr>
        <p:spPr>
          <a:xfrm>
            <a:off x="685800" y="1524000"/>
            <a:ext cx="7924800" cy="4724400"/>
          </a:xfrm>
        </p:spPr>
        <p:txBody>
          <a:bodyPr/>
          <a:lstStyle/>
          <a:p>
            <a:r>
              <a:rPr lang="en-US" sz="2000" dirty="0">
                <a:solidFill>
                  <a:srgbClr val="0000FF"/>
                </a:solidFill>
              </a:rPr>
              <a:t>Swap-backed pages</a:t>
            </a:r>
          </a:p>
          <a:p>
            <a:pPr lvl="1"/>
            <a:r>
              <a:rPr lang="en-US" sz="2000" dirty="0"/>
              <a:t>Block on disk chosen by pager.</a:t>
            </a:r>
          </a:p>
          <a:p>
            <a:pPr lvl="1"/>
            <a:r>
              <a:rPr lang="en-US" sz="2000" dirty="0"/>
              <a:t>A process’s writes to a page visible only to that process.</a:t>
            </a:r>
          </a:p>
          <a:p>
            <a:pPr lvl="1"/>
            <a:r>
              <a:rPr lang="en-US" sz="2000" dirty="0"/>
              <a:t>Modifications lost after process exit.</a:t>
            </a:r>
          </a:p>
          <a:p>
            <a:pPr lvl="3"/>
            <a:endParaRPr lang="en-US" sz="2000" dirty="0"/>
          </a:p>
          <a:p>
            <a:r>
              <a:rPr lang="en-US" sz="2000" dirty="0">
                <a:solidFill>
                  <a:srgbClr val="0000FF"/>
                </a:solidFill>
              </a:rPr>
              <a:t>File-backed pages</a:t>
            </a:r>
          </a:p>
          <a:p>
            <a:pPr lvl="1"/>
            <a:r>
              <a:rPr lang="en-US" sz="2000" dirty="0"/>
              <a:t>Block on disk chosen by app.</a:t>
            </a:r>
          </a:p>
          <a:p>
            <a:pPr lvl="1"/>
            <a:r>
              <a:rPr lang="en-US" sz="2000" dirty="0"/>
              <a:t>Any process’s write to a page visible to other processes that map the same block.</a:t>
            </a:r>
          </a:p>
          <a:p>
            <a:pPr lvl="1"/>
            <a:r>
              <a:rPr lang="en-US" sz="2000" dirty="0"/>
              <a:t>Modifications persist across process lifetimes.</a:t>
            </a:r>
          </a:p>
        </p:txBody>
      </p:sp>
      <p:sp>
        <p:nvSpPr>
          <p:cNvPr id="6" name="Slide Number Placeholder 5">
            <a:extLst>
              <a:ext uri="{FF2B5EF4-FFF2-40B4-BE49-F238E27FC236}">
                <a16:creationId xmlns:a16="http://schemas.microsoft.com/office/drawing/2014/main" id="{C19F6F57-580E-4D46-8AAC-9B6EF0D0970C}"/>
              </a:ext>
            </a:extLst>
          </p:cNvPr>
          <p:cNvSpPr>
            <a:spLocks noGrp="1"/>
          </p:cNvSpPr>
          <p:nvPr>
            <p:ph type="sldNum" sz="quarter" idx="12"/>
          </p:nvPr>
        </p:nvSpPr>
        <p:spPr/>
        <p:txBody>
          <a:bodyPr/>
          <a:lstStyle/>
          <a:p>
            <a:fld id="{A190D881-957A-7944-A8D0-1584E528B88F}" type="slidenum">
              <a:rPr lang="en-US" smtClean="0"/>
              <a:pPr/>
              <a:t>32</a:t>
            </a:fld>
            <a:endParaRPr lang="en-US"/>
          </a:p>
        </p:txBody>
      </p:sp>
    </p:spTree>
    <p:extLst>
      <p:ext uri="{BB962C8B-B14F-4D97-AF65-F5344CB8AC3E}">
        <p14:creationId xmlns:p14="http://schemas.microsoft.com/office/powerpoint/2010/main" val="28153078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implementing a shell</a:t>
            </a:r>
          </a:p>
        </p:txBody>
      </p:sp>
      <p:sp>
        <p:nvSpPr>
          <p:cNvPr id="3" name="Content Placeholder 2"/>
          <p:cNvSpPr>
            <a:spLocks noGrp="1"/>
          </p:cNvSpPr>
          <p:nvPr>
            <p:ph idx="1"/>
          </p:nvPr>
        </p:nvSpPr>
        <p:spPr>
          <a:xfrm>
            <a:off x="3144078" y="1603402"/>
            <a:ext cx="5466522" cy="4800600"/>
          </a:xfrm>
        </p:spPr>
        <p:txBody>
          <a:bodyPr/>
          <a:lstStyle/>
          <a:p>
            <a:pPr marL="0" indent="0">
              <a:spcBef>
                <a:spcPts val="0"/>
              </a:spcBef>
              <a:buNone/>
            </a:pPr>
            <a:r>
              <a:rPr lang="en-US" sz="1800" dirty="0">
                <a:solidFill>
                  <a:srgbClr val="0070C0"/>
                </a:solidFill>
                <a:latin typeface="Lucida Console" panose="020B0609040504020204" pitchFamily="49" charset="0"/>
                <a:cs typeface="Courier New"/>
              </a:rPr>
              <a:t>while</a:t>
            </a:r>
            <a:r>
              <a:rPr lang="en-US" sz="1800" dirty="0">
                <a:latin typeface="Lucida Console" panose="020B0609040504020204" pitchFamily="49" charset="0"/>
                <a:cs typeface="Courier New"/>
              </a:rPr>
              <a:t> ( true )</a:t>
            </a:r>
          </a:p>
          <a:p>
            <a:pPr marL="0" indent="0">
              <a:spcBef>
                <a:spcPts val="0"/>
              </a:spcBef>
              <a:buNone/>
            </a:pPr>
            <a:r>
              <a:rPr lang="en-US" sz="1800" dirty="0">
                <a:latin typeface="Lucida Console" panose="020B0609040504020204" pitchFamily="49" charset="0"/>
                <a:cs typeface="Courier New"/>
              </a:rPr>
              <a:t>   {</a:t>
            </a:r>
          </a:p>
          <a:p>
            <a:pPr marL="0" indent="0">
              <a:spcBef>
                <a:spcPts val="0"/>
              </a:spcBef>
              <a:buNone/>
            </a:pPr>
            <a:r>
              <a:rPr lang="en-US" sz="1800" dirty="0">
                <a:latin typeface="Lucida Console" panose="020B0609040504020204" pitchFamily="49" charset="0"/>
                <a:cs typeface="Courier New"/>
              </a:rPr>
              <a:t>   print the prompt;</a:t>
            </a:r>
          </a:p>
          <a:p>
            <a:pPr marL="0" indent="0">
              <a:spcBef>
                <a:spcPts val="0"/>
              </a:spcBef>
              <a:buNone/>
            </a:pPr>
            <a:r>
              <a:rPr lang="en-US" sz="1800" dirty="0">
                <a:latin typeface="Lucida Console" panose="020B0609040504020204" pitchFamily="49" charset="0"/>
                <a:cs typeface="Courier New"/>
              </a:rPr>
              <a:t>   read the input;</a:t>
            </a:r>
          </a:p>
          <a:p>
            <a:pPr marL="0" indent="0">
              <a:spcBef>
                <a:spcPts val="0"/>
              </a:spcBef>
              <a:buNone/>
            </a:pPr>
            <a:r>
              <a:rPr lang="es-ES_tradnl" sz="1800" dirty="0">
                <a:latin typeface="Lucida Console" panose="020B0609040504020204" pitchFamily="49" charset="0"/>
                <a:cs typeface="Courier New"/>
              </a:rPr>
              <a:t>   </a:t>
            </a:r>
            <a:r>
              <a:rPr lang="es-ES_tradnl" sz="1800" dirty="0" err="1">
                <a:latin typeface="Lucida Console" panose="020B0609040504020204" pitchFamily="49" charset="0"/>
                <a:cs typeface="Courier New"/>
              </a:rPr>
              <a:t>parse</a:t>
            </a:r>
            <a:r>
              <a:rPr lang="es-ES_tradnl" sz="1800" dirty="0">
                <a:latin typeface="Lucida Console" panose="020B0609040504020204" pitchFamily="49" charset="0"/>
                <a:cs typeface="Courier New"/>
              </a:rPr>
              <a:t> </a:t>
            </a:r>
            <a:r>
              <a:rPr lang="es-ES_tradnl" sz="1800" dirty="0" err="1">
                <a:latin typeface="Lucida Console" panose="020B0609040504020204" pitchFamily="49" charset="0"/>
                <a:cs typeface="Courier New"/>
              </a:rPr>
              <a:t>into</a:t>
            </a:r>
            <a:r>
              <a:rPr lang="es-ES_tradnl" sz="1800" dirty="0">
                <a:latin typeface="Lucida Console" panose="020B0609040504020204" pitchFamily="49" charset="0"/>
                <a:cs typeface="Courier New"/>
              </a:rPr>
              <a:t> a </a:t>
            </a:r>
            <a:r>
              <a:rPr lang="es-ES_tradnl" sz="1800" dirty="0" err="1">
                <a:latin typeface="Lucida Console" panose="020B0609040504020204" pitchFamily="49" charset="0"/>
                <a:cs typeface="Courier New"/>
              </a:rPr>
              <a:t>command</a:t>
            </a:r>
            <a:r>
              <a:rPr lang="es-ES_tradnl" sz="1800" dirty="0">
                <a:latin typeface="Lucida Console" panose="020B0609040504020204" pitchFamily="49" charset="0"/>
                <a:cs typeface="Courier New"/>
              </a:rPr>
              <a:t> + </a:t>
            </a:r>
            <a:r>
              <a:rPr lang="es-ES_tradnl" sz="1800" dirty="0" err="1">
                <a:latin typeface="Lucida Console" panose="020B0609040504020204" pitchFamily="49" charset="0"/>
                <a:cs typeface="Courier New"/>
              </a:rPr>
              <a:t>arguments</a:t>
            </a:r>
            <a:r>
              <a:rPr lang="es-ES_tradnl" sz="1800" dirty="0">
                <a:latin typeface="Lucida Console" panose="020B0609040504020204" pitchFamily="49" charset="0"/>
                <a:cs typeface="Courier New"/>
              </a:rPr>
              <a:t>;</a:t>
            </a:r>
            <a:endParaRPr lang="es-ES_tradnl" sz="1800" i="1" dirty="0">
              <a:latin typeface="Lucida Console" panose="020B0609040504020204" pitchFamily="49" charset="0"/>
              <a:cs typeface="Courier New"/>
            </a:endParaRPr>
          </a:p>
          <a:p>
            <a:pPr marL="0" indent="0">
              <a:spcBef>
                <a:spcPts val="0"/>
              </a:spcBef>
              <a:buNone/>
            </a:pPr>
            <a:r>
              <a:rPr lang="en-US" sz="1800" dirty="0">
                <a:latin typeface="Lucida Console" panose="020B0609040504020204" pitchFamily="49" charset="0"/>
                <a:cs typeface="Courier New"/>
              </a:rPr>
              <a:t>   fork a copy of the shell process;</a:t>
            </a:r>
          </a:p>
          <a:p>
            <a:pPr marL="0" indent="0">
              <a:spcBef>
                <a:spcPts val="0"/>
              </a:spcBef>
              <a:buNone/>
            </a:pPr>
            <a:r>
              <a:rPr lang="en-US" sz="1800" dirty="0">
                <a:latin typeface="Lucida Console" panose="020B0609040504020204" pitchFamily="49" charset="0"/>
                <a:cs typeface="Courier New"/>
              </a:rPr>
              <a:t>   </a:t>
            </a:r>
            <a:r>
              <a:rPr lang="en-US" sz="1800" dirty="0">
                <a:solidFill>
                  <a:srgbClr val="0070C0"/>
                </a:solidFill>
                <a:latin typeface="Lucida Console" panose="020B0609040504020204" pitchFamily="49" charset="0"/>
                <a:cs typeface="Courier New"/>
              </a:rPr>
              <a:t>if</a:t>
            </a:r>
            <a:r>
              <a:rPr lang="en-US" sz="1800" dirty="0">
                <a:latin typeface="Lucida Console" panose="020B0609040504020204" pitchFamily="49" charset="0"/>
                <a:cs typeface="Courier New"/>
              </a:rPr>
              <a:t> ( child )</a:t>
            </a:r>
          </a:p>
          <a:p>
            <a:pPr marL="0" indent="0">
              <a:spcBef>
                <a:spcPts val="0"/>
              </a:spcBef>
              <a:buNone/>
            </a:pPr>
            <a:r>
              <a:rPr lang="en-US" sz="1800" dirty="0">
                <a:latin typeface="Lucida Console" panose="020B0609040504020204" pitchFamily="49" charset="0"/>
                <a:cs typeface="Courier New"/>
              </a:rPr>
              <a:t>      {</a:t>
            </a:r>
          </a:p>
          <a:p>
            <a:pPr marL="0" indent="0">
              <a:spcBef>
                <a:spcPts val="0"/>
              </a:spcBef>
              <a:buNone/>
            </a:pPr>
            <a:r>
              <a:rPr lang="en-US" sz="1800" dirty="0">
                <a:latin typeface="Lucida Console" panose="020B0609040504020204" pitchFamily="49" charset="0"/>
                <a:cs typeface="Courier New"/>
              </a:rPr>
              <a:t>      redirect i/o as requested;</a:t>
            </a:r>
          </a:p>
          <a:p>
            <a:pPr marL="0" indent="0">
              <a:spcBef>
                <a:spcPts val="0"/>
              </a:spcBef>
              <a:buNone/>
            </a:pPr>
            <a:r>
              <a:rPr lang="en-US" sz="1800" dirty="0">
                <a:latin typeface="Lucida Console" panose="020B0609040504020204" pitchFamily="49" charset="0"/>
                <a:cs typeface="Courier New"/>
              </a:rPr>
              <a:t>      exec the new program with the</a:t>
            </a:r>
          </a:p>
          <a:p>
            <a:pPr marL="0" indent="0">
              <a:spcBef>
                <a:spcPts val="0"/>
              </a:spcBef>
              <a:buNone/>
            </a:pPr>
            <a:r>
              <a:rPr lang="en-US" sz="1800" dirty="0">
                <a:latin typeface="Lucida Console" panose="020B0609040504020204" pitchFamily="49" charset="0"/>
                <a:cs typeface="Courier New"/>
              </a:rPr>
              <a:t>         specified arguments;</a:t>
            </a:r>
          </a:p>
          <a:p>
            <a:pPr marL="0" indent="0">
              <a:spcBef>
                <a:spcPts val="0"/>
              </a:spcBef>
              <a:buNone/>
            </a:pPr>
            <a:r>
              <a:rPr lang="en-US" sz="1800" dirty="0">
                <a:latin typeface="Lucida Console" panose="020B0609040504020204" pitchFamily="49" charset="0"/>
                <a:cs typeface="Courier New"/>
              </a:rPr>
              <a:t>      }</a:t>
            </a:r>
          </a:p>
          <a:p>
            <a:pPr marL="0" indent="0">
              <a:spcBef>
                <a:spcPts val="0"/>
              </a:spcBef>
              <a:buNone/>
            </a:pPr>
            <a:r>
              <a:rPr lang="da-DK" sz="1800" dirty="0">
                <a:latin typeface="Lucida Console" panose="020B0609040504020204" pitchFamily="49" charset="0"/>
                <a:cs typeface="Courier New"/>
              </a:rPr>
              <a:t>   </a:t>
            </a:r>
            <a:r>
              <a:rPr lang="da-DK" sz="1800" dirty="0">
                <a:solidFill>
                  <a:srgbClr val="0070C0"/>
                </a:solidFill>
                <a:latin typeface="Lucida Console" panose="020B0609040504020204" pitchFamily="49" charset="0"/>
                <a:cs typeface="Courier New"/>
              </a:rPr>
              <a:t>else</a:t>
            </a:r>
          </a:p>
          <a:p>
            <a:pPr marL="0" indent="0">
              <a:spcBef>
                <a:spcPts val="0"/>
              </a:spcBef>
              <a:buNone/>
            </a:pPr>
            <a:r>
              <a:rPr lang="da-DK" sz="1800" dirty="0">
                <a:latin typeface="Lucida Console" panose="020B0609040504020204" pitchFamily="49" charset="0"/>
                <a:cs typeface="Courier New"/>
              </a:rPr>
              <a:t>      </a:t>
            </a:r>
            <a:r>
              <a:rPr lang="da-DK" sz="1800" i="1" dirty="0">
                <a:latin typeface="Lucida Console" panose="020B0609040504020204" pitchFamily="49" charset="0"/>
                <a:cs typeface="Courier New"/>
              </a:rPr>
              <a:t>//parent</a:t>
            </a:r>
            <a:endParaRPr lang="da-DK" sz="1800" dirty="0">
              <a:latin typeface="Lucida Console" panose="020B0609040504020204" pitchFamily="49" charset="0"/>
              <a:cs typeface="Courier New"/>
            </a:endParaRPr>
          </a:p>
          <a:p>
            <a:pPr marL="0" indent="0">
              <a:spcBef>
                <a:spcPts val="0"/>
              </a:spcBef>
              <a:buNone/>
            </a:pPr>
            <a:r>
              <a:rPr lang="da-DK" sz="1800" dirty="0">
                <a:latin typeface="Lucida Console" panose="020B0609040504020204" pitchFamily="49" charset="0"/>
                <a:cs typeface="Courier New"/>
              </a:rPr>
              <a:t>      if ( !background execution ) </a:t>
            </a:r>
          </a:p>
          <a:p>
            <a:pPr marL="0" indent="0">
              <a:spcBef>
                <a:spcPts val="0"/>
              </a:spcBef>
              <a:buNone/>
            </a:pPr>
            <a:r>
              <a:rPr lang="en-US" sz="1800" dirty="0">
                <a:latin typeface="Lucida Console" panose="020B0609040504020204" pitchFamily="49" charset="0"/>
                <a:cs typeface="Courier New"/>
              </a:rPr>
              <a:t>         wait for child to finish;</a:t>
            </a:r>
          </a:p>
          <a:p>
            <a:pPr marL="0" indent="0">
              <a:spcBef>
                <a:spcPts val="0"/>
              </a:spcBef>
              <a:buNone/>
            </a:pPr>
            <a:r>
              <a:rPr lang="fr-FR" sz="1800" dirty="0">
                <a:latin typeface="Lucida Console" panose="020B0609040504020204" pitchFamily="49" charset="0"/>
                <a:cs typeface="Courier New"/>
              </a:rPr>
              <a:t>   }</a:t>
            </a:r>
            <a:endParaRPr lang="en-US" sz="1800" dirty="0">
              <a:latin typeface="Lucida Console" panose="020B0609040504020204" pitchFamily="49" charset="0"/>
              <a:cs typeface="Courier New"/>
            </a:endParaRPr>
          </a:p>
        </p:txBody>
      </p:sp>
      <p:sp>
        <p:nvSpPr>
          <p:cNvPr id="6" name="Slide Number Placeholder 5"/>
          <p:cNvSpPr>
            <a:spLocks noGrp="1"/>
          </p:cNvSpPr>
          <p:nvPr>
            <p:ph type="sldNum" sz="quarter" idx="12"/>
          </p:nvPr>
        </p:nvSpPr>
        <p:spPr/>
        <p:txBody>
          <a:bodyPr/>
          <a:lstStyle/>
          <a:p>
            <a:fld id="{A190D881-957A-7944-A8D0-1584E528B88F}" type="slidenum">
              <a:rPr lang="en-US" smtClean="0"/>
              <a:pPr/>
              <a:t>33</a:t>
            </a:fld>
            <a:endParaRPr lang="en-US"/>
          </a:p>
        </p:txBody>
      </p:sp>
      <p:sp>
        <p:nvSpPr>
          <p:cNvPr id="4" name="TextBox 3">
            <a:extLst>
              <a:ext uri="{FF2B5EF4-FFF2-40B4-BE49-F238E27FC236}">
                <a16:creationId xmlns:a16="http://schemas.microsoft.com/office/drawing/2014/main" id="{588D05A5-5134-4852-98E0-CD37B5021FF4}"/>
              </a:ext>
            </a:extLst>
          </p:cNvPr>
          <p:cNvSpPr txBox="1"/>
          <p:nvPr/>
        </p:nvSpPr>
        <p:spPr>
          <a:xfrm>
            <a:off x="533400" y="1600200"/>
            <a:ext cx="2514600" cy="830997"/>
          </a:xfrm>
          <a:prstGeom prst="rect">
            <a:avLst/>
          </a:prstGeom>
          <a:noFill/>
        </p:spPr>
        <p:txBody>
          <a:bodyPr wrap="square" rtlCol="0">
            <a:spAutoFit/>
          </a:bodyPr>
          <a:lstStyle/>
          <a:p>
            <a:r>
              <a:rPr lang="en-US" sz="2400" b="0" dirty="0"/>
              <a:t>Here’s how a shell works.</a:t>
            </a:r>
          </a:p>
        </p:txBody>
      </p:sp>
    </p:spTree>
    <p:extLst>
      <p:ext uri="{BB962C8B-B14F-4D97-AF65-F5344CB8AC3E}">
        <p14:creationId xmlns:p14="http://schemas.microsoft.com/office/powerpoint/2010/main" val="189973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4" end="14"/>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5" end="15"/>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6432E2-20D7-40E1-9410-E5B2705226E8}"/>
              </a:ext>
            </a:extLst>
          </p:cNvPr>
          <p:cNvSpPr>
            <a:spLocks noGrp="1"/>
          </p:cNvSpPr>
          <p:nvPr>
            <p:ph type="sldNum" sz="quarter" idx="12"/>
          </p:nvPr>
        </p:nvSpPr>
        <p:spPr/>
        <p:txBody>
          <a:bodyPr/>
          <a:lstStyle/>
          <a:p>
            <a:fld id="{F8D59B09-23C8-46BA-B508-CE17BADF421E}" type="slidenum">
              <a:rPr lang="en-US" smtClean="0"/>
              <a:pPr/>
              <a:t>34</a:t>
            </a:fld>
            <a:endParaRPr lang="en-US"/>
          </a:p>
        </p:txBody>
      </p:sp>
      <p:sp>
        <p:nvSpPr>
          <p:cNvPr id="3" name="Rectangle 2">
            <a:extLst>
              <a:ext uri="{FF2B5EF4-FFF2-40B4-BE49-F238E27FC236}">
                <a16:creationId xmlns:a16="http://schemas.microsoft.com/office/drawing/2014/main" id="{50709A20-AC24-4CE5-824E-7A72A6B13ABC}"/>
              </a:ext>
            </a:extLst>
          </p:cNvPr>
          <p:cNvSpPr/>
          <p:nvPr/>
        </p:nvSpPr>
        <p:spPr>
          <a:xfrm>
            <a:off x="476068" y="1028343"/>
            <a:ext cx="7975600" cy="4401205"/>
          </a:xfrm>
          <a:prstGeom prst="rect">
            <a:avLst/>
          </a:prstGeom>
          <a:solidFill>
            <a:srgbClr val="000099"/>
          </a:solidFill>
        </p:spPr>
        <p:txBody>
          <a:bodyPr wrap="square">
            <a:spAutoFit/>
          </a:bodyPr>
          <a:lstStyle/>
          <a:p>
            <a:r>
              <a:rPr lang="en-US" sz="1400" dirty="0">
                <a:solidFill>
                  <a:schemeClr val="bg1"/>
                </a:solidFill>
                <a:latin typeface="Consolas" panose="020B0609020204030204" pitchFamily="49" charset="0"/>
              </a:rPr>
              <a:t>$ g++ LinuxForkExec.cpp -o </a:t>
            </a:r>
            <a:r>
              <a:rPr lang="en-US" sz="1400" dirty="0" err="1">
                <a:solidFill>
                  <a:schemeClr val="bg1"/>
                </a:solidFill>
                <a:latin typeface="Consolas" panose="020B0609020204030204" pitchFamily="49" charset="0"/>
              </a:rPr>
              <a:t>LinuxForkExec</a:t>
            </a:r>
            <a:endParaRPr lang="en-US" sz="1400" dirty="0">
              <a:solidFill>
                <a:schemeClr val="bg1"/>
              </a:solidFill>
              <a:latin typeface="Consolas" panose="020B0609020204030204" pitchFamily="49" charset="0"/>
            </a:endParaRPr>
          </a:p>
          <a:p>
            <a:r>
              <a:rPr lang="en-US" sz="1400" dirty="0">
                <a:solidFill>
                  <a:schemeClr val="bg1"/>
                </a:solidFill>
                <a:latin typeface="Consolas" panose="020B0609020204030204" pitchFamily="49" charset="0"/>
              </a:rPr>
              <a:t>$ ./</a:t>
            </a:r>
            <a:r>
              <a:rPr lang="en-US" sz="1400" dirty="0" err="1">
                <a:solidFill>
                  <a:schemeClr val="bg1"/>
                </a:solidFill>
                <a:latin typeface="Consolas" panose="020B0609020204030204" pitchFamily="49" charset="0"/>
              </a:rPr>
              <a:t>LinuxForkExec</a:t>
            </a:r>
            <a:r>
              <a:rPr lang="en-US" sz="1400" dirty="0">
                <a:solidFill>
                  <a:schemeClr val="bg1"/>
                </a:solidFill>
                <a:latin typeface="Consolas" panose="020B0609020204030204" pitchFamily="49" charset="0"/>
              </a:rPr>
              <a:t> </a:t>
            </a:r>
            <a:r>
              <a:rPr lang="en-US" sz="1400" dirty="0" err="1">
                <a:solidFill>
                  <a:schemeClr val="bg1"/>
                </a:solidFill>
                <a:latin typeface="Consolas" panose="020B0609020204030204" pitchFamily="49" charset="0"/>
              </a:rPr>
              <a:t>wc</a:t>
            </a:r>
            <a:r>
              <a:rPr lang="en-US" sz="1400" dirty="0">
                <a:solidFill>
                  <a:schemeClr val="bg1"/>
                </a:solidFill>
                <a:latin typeface="Consolas" panose="020B0609020204030204" pitchFamily="49" charset="0"/>
              </a:rPr>
              <a:t> LinuxForkExec.cpp</a:t>
            </a:r>
          </a:p>
          <a:p>
            <a:r>
              <a:rPr lang="en-US" sz="1400" dirty="0">
                <a:solidFill>
                  <a:schemeClr val="bg1"/>
                </a:solidFill>
                <a:latin typeface="Consolas" panose="020B0609020204030204" pitchFamily="49" charset="0"/>
              </a:rPr>
              <a:t>parent waiting for child</a:t>
            </a:r>
          </a:p>
          <a:p>
            <a:r>
              <a:rPr lang="en-US" sz="1400" dirty="0">
                <a:solidFill>
                  <a:schemeClr val="bg1"/>
                </a:solidFill>
                <a:latin typeface="Consolas" panose="020B0609020204030204" pitchFamily="49" charset="0"/>
              </a:rPr>
              <a:t>child starting </a:t>
            </a:r>
            <a:r>
              <a:rPr lang="en-US" sz="1400" dirty="0" err="1">
                <a:solidFill>
                  <a:schemeClr val="bg1"/>
                </a:solidFill>
                <a:latin typeface="Consolas" panose="020B0609020204030204" pitchFamily="49" charset="0"/>
              </a:rPr>
              <a:t>wc</a:t>
            </a:r>
            <a:endParaRPr lang="en-US" sz="1400" dirty="0">
              <a:solidFill>
                <a:schemeClr val="bg1"/>
              </a:solidFill>
              <a:latin typeface="Consolas" panose="020B0609020204030204" pitchFamily="49" charset="0"/>
            </a:endParaRPr>
          </a:p>
          <a:p>
            <a:r>
              <a:rPr lang="en-US" sz="1400" dirty="0">
                <a:solidFill>
                  <a:schemeClr val="bg1"/>
                </a:solidFill>
                <a:latin typeface="Consolas" panose="020B0609020204030204" pitchFamily="49" charset="0"/>
              </a:rPr>
              <a:t> 38 117 861 LinuxForkExec.cpp</a:t>
            </a:r>
          </a:p>
          <a:p>
            <a:r>
              <a:rPr lang="en-US" sz="1400" dirty="0">
                <a:solidFill>
                  <a:schemeClr val="bg1"/>
                </a:solidFill>
                <a:latin typeface="Consolas" panose="020B0609020204030204" pitchFamily="49" charset="0"/>
              </a:rPr>
              <a:t>child has exited with status = 0</a:t>
            </a:r>
          </a:p>
          <a:p>
            <a:r>
              <a:rPr lang="en-US" sz="1400" dirty="0">
                <a:solidFill>
                  <a:schemeClr val="bg1"/>
                </a:solidFill>
                <a:latin typeface="Consolas" panose="020B0609020204030204" pitchFamily="49" charset="0"/>
              </a:rPr>
              <a:t>$</a:t>
            </a: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15937650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7756BA-85DE-49C5-AF3A-155F1C9915C5}"/>
              </a:ext>
            </a:extLst>
          </p:cNvPr>
          <p:cNvSpPr>
            <a:spLocks noGrp="1"/>
          </p:cNvSpPr>
          <p:nvPr>
            <p:ph type="sldNum" sz="quarter" idx="12"/>
          </p:nvPr>
        </p:nvSpPr>
        <p:spPr/>
        <p:txBody>
          <a:bodyPr/>
          <a:lstStyle/>
          <a:p>
            <a:fld id="{F8D59B09-23C8-46BA-B508-CE17BADF421E}" type="slidenum">
              <a:rPr lang="en-US" smtClean="0"/>
              <a:pPr/>
              <a:t>35</a:t>
            </a:fld>
            <a:endParaRPr lang="en-US"/>
          </a:p>
        </p:txBody>
      </p:sp>
      <p:sp>
        <p:nvSpPr>
          <p:cNvPr id="3" name="Rectangle 2">
            <a:extLst>
              <a:ext uri="{FF2B5EF4-FFF2-40B4-BE49-F238E27FC236}">
                <a16:creationId xmlns:a16="http://schemas.microsoft.com/office/drawing/2014/main" id="{229FB662-7297-4079-9F8C-FE8B9374BB7A}"/>
              </a:ext>
            </a:extLst>
          </p:cNvPr>
          <p:cNvSpPr/>
          <p:nvPr/>
        </p:nvSpPr>
        <p:spPr>
          <a:xfrm>
            <a:off x="452927" y="882777"/>
            <a:ext cx="7225439" cy="3477875"/>
          </a:xfrm>
          <a:prstGeom prst="rect">
            <a:avLst/>
          </a:prstGeom>
        </p:spPr>
        <p:txBody>
          <a:bodyPr wrap="square">
            <a:spAutoFit/>
          </a:bodyPr>
          <a:lstStyle/>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&lt;sys/</a:t>
            </a:r>
            <a:r>
              <a:rPr lang="en-US" sz="1600" dirty="0" err="1">
                <a:solidFill>
                  <a:srgbClr val="A31515"/>
                </a:solidFill>
                <a:latin typeface="Consolas" panose="020B0609020204030204" pitchFamily="49" charset="0"/>
              </a:rPr>
              <a:t>types.h</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unistd.h</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err="1">
                <a:solidFill>
                  <a:srgbClr val="000000"/>
                </a:solidFill>
                <a:latin typeface="Consolas" panose="020B0609020204030204" pitchFamily="49" charset="0"/>
              </a:rPr>
              <a:t>pid_t</a:t>
            </a:r>
            <a:r>
              <a:rPr lang="en-US" sz="1600" dirty="0">
                <a:solidFill>
                  <a:srgbClr val="000000"/>
                </a:solidFill>
                <a:latin typeface="Consolas" panose="020B0609020204030204" pitchFamily="49" charset="0"/>
              </a:rPr>
              <a:t> fork(</a:t>
            </a:r>
            <a:r>
              <a:rPr lang="en-US" sz="1600" dirty="0">
                <a:solidFill>
                  <a:srgbClr val="0000FF"/>
                </a:solidFill>
                <a:latin typeface="Consolas" panose="020B0609020204030204" pitchFamily="49" charset="0"/>
              </a:rPr>
              <a:t>void</a:t>
            </a:r>
            <a:r>
              <a:rPr lang="en-US" sz="1600" dirty="0">
                <a:solidFill>
                  <a:srgbClr val="000000"/>
                </a:solidFill>
                <a:latin typeface="Consolas" panose="020B0609020204030204" pitchFamily="49" charset="0"/>
              </a:rPr>
              <a:t>);</a:t>
            </a:r>
          </a:p>
          <a:p>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dirty="0"/>
              <a:t>fork() creates a new process by duplicating the calling process.  The new process is referred to as the child process.  The calling process is referred to as the parent process.</a:t>
            </a:r>
          </a:p>
          <a:p>
            <a:endParaRPr lang="en-US" dirty="0"/>
          </a:p>
          <a:p>
            <a:r>
              <a:rPr lang="en-US" dirty="0"/>
              <a:t>The child process and the parent process run in separate memory spaces.  At the time of fork() both memory spaces have the same content.</a:t>
            </a:r>
          </a:p>
          <a:p>
            <a:endParaRPr lang="en-US" sz="16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6341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7756BA-85DE-49C5-AF3A-155F1C9915C5}"/>
              </a:ext>
            </a:extLst>
          </p:cNvPr>
          <p:cNvSpPr>
            <a:spLocks noGrp="1"/>
          </p:cNvSpPr>
          <p:nvPr>
            <p:ph type="sldNum" sz="quarter" idx="12"/>
          </p:nvPr>
        </p:nvSpPr>
        <p:spPr/>
        <p:txBody>
          <a:bodyPr/>
          <a:lstStyle/>
          <a:p>
            <a:fld id="{F8D59B09-23C8-46BA-B508-CE17BADF421E}" type="slidenum">
              <a:rPr lang="en-US" smtClean="0"/>
              <a:pPr/>
              <a:t>36</a:t>
            </a:fld>
            <a:endParaRPr lang="en-US"/>
          </a:p>
        </p:txBody>
      </p:sp>
      <p:sp>
        <p:nvSpPr>
          <p:cNvPr id="3" name="Rectangle 2">
            <a:extLst>
              <a:ext uri="{FF2B5EF4-FFF2-40B4-BE49-F238E27FC236}">
                <a16:creationId xmlns:a16="http://schemas.microsoft.com/office/drawing/2014/main" id="{229FB662-7297-4079-9F8C-FE8B9374BB7A}"/>
              </a:ext>
            </a:extLst>
          </p:cNvPr>
          <p:cNvSpPr/>
          <p:nvPr/>
        </p:nvSpPr>
        <p:spPr>
          <a:xfrm>
            <a:off x="452927" y="882777"/>
            <a:ext cx="7296775" cy="4062651"/>
          </a:xfrm>
          <a:prstGeom prst="rect">
            <a:avLst/>
          </a:prstGeom>
        </p:spPr>
        <p:txBody>
          <a:bodyPr wrap="square">
            <a:spAutoFit/>
          </a:bodyPr>
          <a:lstStyle/>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&lt;sys/</a:t>
            </a:r>
            <a:r>
              <a:rPr lang="en-US" sz="1600" dirty="0" err="1">
                <a:solidFill>
                  <a:srgbClr val="A31515"/>
                </a:solidFill>
                <a:latin typeface="Consolas" panose="020B0609020204030204" pitchFamily="49" charset="0"/>
              </a:rPr>
              <a:t>types.h</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unistd.h</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err="1">
                <a:solidFill>
                  <a:srgbClr val="000000"/>
                </a:solidFill>
                <a:latin typeface="Consolas" panose="020B0609020204030204" pitchFamily="49" charset="0"/>
              </a:rPr>
              <a:t>pid_t</a:t>
            </a:r>
            <a:r>
              <a:rPr lang="en-US" sz="1600" dirty="0">
                <a:solidFill>
                  <a:srgbClr val="000000"/>
                </a:solidFill>
                <a:latin typeface="Consolas" panose="020B0609020204030204" pitchFamily="49" charset="0"/>
              </a:rPr>
              <a:t> fork(</a:t>
            </a:r>
            <a:r>
              <a:rPr lang="en-US" sz="1600" dirty="0">
                <a:solidFill>
                  <a:srgbClr val="0000FF"/>
                </a:solidFill>
                <a:latin typeface="Consolas" panose="020B0609020204030204" pitchFamily="49" charset="0"/>
              </a:rPr>
              <a:t>void</a:t>
            </a:r>
            <a:r>
              <a:rPr lang="en-US" sz="1600" dirty="0">
                <a:solidFill>
                  <a:srgbClr val="000000"/>
                </a:solidFill>
                <a:latin typeface="Consolas" panose="020B0609020204030204" pitchFamily="49" charset="0"/>
              </a:rPr>
              <a:t>);</a:t>
            </a:r>
          </a:p>
          <a:p>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dirty="0"/>
              <a:t>The child process is an exact duplicate of the parent process except for the following points:</a:t>
            </a:r>
          </a:p>
          <a:p>
            <a:endParaRPr lang="en-US" dirty="0"/>
          </a:p>
          <a:p>
            <a:pPr marL="342900" indent="-342900">
              <a:buFont typeface="+mj-lt"/>
              <a:buAutoNum type="arabicPeriod"/>
            </a:pPr>
            <a:r>
              <a:rPr lang="en-US" dirty="0"/>
              <a:t>The child has its own unique process ID.</a:t>
            </a:r>
          </a:p>
          <a:p>
            <a:pPr marL="342900" indent="-342900">
              <a:buFont typeface="+mj-lt"/>
              <a:buAutoNum type="arabicPeriod"/>
            </a:pPr>
            <a:endParaRPr lang="en-US" dirty="0"/>
          </a:p>
          <a:p>
            <a:pPr marL="342900" indent="-342900">
              <a:buFont typeface="+mj-lt"/>
              <a:buAutoNum type="arabicPeriod"/>
            </a:pPr>
            <a:r>
              <a:rPr lang="en-US" dirty="0"/>
              <a:t>The child's parent process ID is the same as the parent's process   ID.</a:t>
            </a:r>
          </a:p>
          <a:p>
            <a:pPr marL="342900" indent="-342900">
              <a:buFont typeface="+mj-lt"/>
              <a:buAutoNum type="arabicPeriod"/>
            </a:pPr>
            <a:endParaRPr lang="en-US" dirty="0"/>
          </a:p>
          <a:p>
            <a:pPr marL="342900" indent="-342900">
              <a:buFont typeface="+mj-lt"/>
              <a:buAutoNum type="arabicPeriod"/>
            </a:pPr>
            <a:r>
              <a:rPr lang="en-US" dirty="0"/>
              <a:t>The child does not inherit its parent's memory locks, timers, pending signals and outstanding asynchronous I/O.</a:t>
            </a:r>
          </a:p>
        </p:txBody>
      </p:sp>
    </p:spTree>
    <p:extLst>
      <p:ext uri="{BB962C8B-B14F-4D97-AF65-F5344CB8AC3E}">
        <p14:creationId xmlns:p14="http://schemas.microsoft.com/office/powerpoint/2010/main" val="2236453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73B311-3CE5-42AD-AB3D-F26BC3C6762F}"/>
              </a:ext>
            </a:extLst>
          </p:cNvPr>
          <p:cNvSpPr>
            <a:spLocks noGrp="1"/>
          </p:cNvSpPr>
          <p:nvPr>
            <p:ph type="sldNum" sz="quarter" idx="12"/>
          </p:nvPr>
        </p:nvSpPr>
        <p:spPr/>
        <p:txBody>
          <a:bodyPr/>
          <a:lstStyle/>
          <a:p>
            <a:fld id="{F8D59B09-23C8-46BA-B508-CE17BADF421E}" type="slidenum">
              <a:rPr lang="en-US" smtClean="0"/>
              <a:pPr/>
              <a:t>37</a:t>
            </a:fld>
            <a:endParaRPr lang="en-US"/>
          </a:p>
        </p:txBody>
      </p:sp>
      <p:sp>
        <p:nvSpPr>
          <p:cNvPr id="3" name="Rectangle 2">
            <a:extLst>
              <a:ext uri="{FF2B5EF4-FFF2-40B4-BE49-F238E27FC236}">
                <a16:creationId xmlns:a16="http://schemas.microsoft.com/office/drawing/2014/main" id="{7F219436-B2E9-4B5F-A3C3-3CFD7C342919}"/>
              </a:ext>
            </a:extLst>
          </p:cNvPr>
          <p:cNvSpPr/>
          <p:nvPr/>
        </p:nvSpPr>
        <p:spPr>
          <a:xfrm>
            <a:off x="606752" y="647930"/>
            <a:ext cx="8366332" cy="4893647"/>
          </a:xfrm>
          <a:prstGeom prst="rect">
            <a:avLst/>
          </a:prstGeom>
        </p:spPr>
        <p:txBody>
          <a:bodyPr wrap="square">
            <a:spAutoFit/>
          </a:bodyPr>
          <a:lstStyle/>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unistd.h</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extern</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char</a:t>
            </a:r>
            <a:r>
              <a:rPr lang="en-US" sz="1600" dirty="0">
                <a:solidFill>
                  <a:srgbClr val="000000"/>
                </a:solidFill>
                <a:latin typeface="Consolas" panose="020B0609020204030204" pitchFamily="49" charset="0"/>
              </a:rPr>
              <a:t> **environ;</a:t>
            </a:r>
          </a:p>
          <a:p>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execl</a:t>
            </a:r>
            <a:r>
              <a:rPr lang="en-US" sz="1600" dirty="0">
                <a:solidFill>
                  <a:srgbClr val="000000"/>
                </a:solidFill>
                <a:latin typeface="Consolas" panose="020B0609020204030204" pitchFamily="49" charset="0"/>
              </a:rPr>
              <a:t>(</a:t>
            </a:r>
            <a:r>
              <a:rPr lang="en-US" sz="1600" dirty="0">
                <a:solidFill>
                  <a:srgbClr val="0000FF"/>
                </a:solidFill>
                <a:latin typeface="Consolas" panose="020B0609020204030204" pitchFamily="49" charset="0"/>
              </a:rPr>
              <a:t>const</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char</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path</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const</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char</a:t>
            </a:r>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arg</a:t>
            </a:r>
            <a:r>
              <a:rPr lang="en-US" sz="1600" dirty="0">
                <a:solidFill>
                  <a:srgbClr val="000000"/>
                </a:solidFill>
                <a:latin typeface="Consolas" panose="020B0609020204030204" pitchFamily="49" charset="0"/>
              </a:rPr>
              <a:t>, ..., </a:t>
            </a:r>
            <a:r>
              <a:rPr lang="en-US" sz="1600" dirty="0">
                <a:solidFill>
                  <a:srgbClr val="008000"/>
                </a:solidFill>
                <a:latin typeface="Consolas" panose="020B0609020204030204" pitchFamily="49" charset="0"/>
              </a:rPr>
              <a:t>NULL */</a:t>
            </a:r>
            <a:r>
              <a:rPr lang="en-US" sz="1600" dirty="0">
                <a:solidFill>
                  <a:srgbClr val="000000"/>
                </a:solidFill>
                <a:latin typeface="Consolas" panose="020B0609020204030204" pitchFamily="49" charset="0"/>
              </a:rPr>
              <a:t>);</a:t>
            </a:r>
          </a:p>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execlp</a:t>
            </a:r>
            <a:r>
              <a:rPr lang="en-US" sz="1600" dirty="0">
                <a:solidFill>
                  <a:srgbClr val="000000"/>
                </a:solidFill>
                <a:latin typeface="Consolas" panose="020B0609020204030204" pitchFamily="49" charset="0"/>
              </a:rPr>
              <a:t>(</a:t>
            </a:r>
            <a:r>
              <a:rPr lang="en-US" sz="1600" dirty="0">
                <a:solidFill>
                  <a:srgbClr val="0000FF"/>
                </a:solidFill>
                <a:latin typeface="Consolas" panose="020B0609020204030204" pitchFamily="49" charset="0"/>
              </a:rPr>
              <a:t>const</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char</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file</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const</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char</a:t>
            </a:r>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arg</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(char  *) NULL */</a:t>
            </a:r>
            <a:r>
              <a:rPr lang="en-US" sz="1600" dirty="0">
                <a:solidFill>
                  <a:srgbClr val="000000"/>
                </a:solidFill>
                <a:latin typeface="Consolas" panose="020B0609020204030204" pitchFamily="49" charset="0"/>
              </a:rPr>
              <a:t>);</a:t>
            </a:r>
          </a:p>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execle</a:t>
            </a:r>
            <a:r>
              <a:rPr lang="en-US" sz="1600" dirty="0">
                <a:solidFill>
                  <a:srgbClr val="000000"/>
                </a:solidFill>
                <a:latin typeface="Consolas" panose="020B0609020204030204" pitchFamily="49" charset="0"/>
              </a:rPr>
              <a:t>(</a:t>
            </a:r>
            <a:r>
              <a:rPr lang="en-US" sz="1600" dirty="0">
                <a:solidFill>
                  <a:srgbClr val="0000FF"/>
                </a:solidFill>
                <a:latin typeface="Consolas" panose="020B0609020204030204" pitchFamily="49" charset="0"/>
              </a:rPr>
              <a:t>const</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char</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path</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const</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char</a:t>
            </a:r>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arg</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8000"/>
                </a:solidFill>
                <a:latin typeface="Consolas" panose="020B0609020204030204" pitchFamily="49" charset="0"/>
              </a:rPr>
              <a:t>/*, (char *) NULL, char * const </a:t>
            </a:r>
            <a:r>
              <a:rPr lang="en-US" sz="1600" dirty="0" err="1">
                <a:solidFill>
                  <a:srgbClr val="008000"/>
                </a:solidFill>
                <a:latin typeface="Consolas" panose="020B0609020204030204" pitchFamily="49" charset="0"/>
              </a:rPr>
              <a:t>envp</a:t>
            </a:r>
            <a:r>
              <a:rPr lang="en-US" sz="1600" dirty="0">
                <a:solidFill>
                  <a:srgbClr val="008000"/>
                </a:solidFill>
                <a:latin typeface="Consolas" panose="020B0609020204030204" pitchFamily="49" charset="0"/>
              </a:rPr>
              <a:t>[] */</a:t>
            </a:r>
            <a:r>
              <a:rPr lang="en-US" sz="1600" dirty="0">
                <a:solidFill>
                  <a:srgbClr val="000000"/>
                </a:solidFill>
                <a:latin typeface="Consolas" panose="020B0609020204030204" pitchFamily="49" charset="0"/>
              </a:rPr>
              <a:t>);</a:t>
            </a:r>
          </a:p>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execv</a:t>
            </a:r>
            <a:r>
              <a:rPr lang="en-US" sz="1600" dirty="0">
                <a:solidFill>
                  <a:srgbClr val="000000"/>
                </a:solidFill>
                <a:latin typeface="Consolas" panose="020B0609020204030204" pitchFamily="49" charset="0"/>
              </a:rPr>
              <a:t>(</a:t>
            </a:r>
            <a:r>
              <a:rPr lang="en-US" sz="1600" dirty="0">
                <a:solidFill>
                  <a:srgbClr val="0000FF"/>
                </a:solidFill>
                <a:latin typeface="Consolas" panose="020B0609020204030204" pitchFamily="49" charset="0"/>
              </a:rPr>
              <a:t>const</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char</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path</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char</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const</a:t>
            </a:r>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argv</a:t>
            </a:r>
            <a:r>
              <a:rPr lang="en-US" sz="1600" dirty="0">
                <a:solidFill>
                  <a:srgbClr val="000000"/>
                </a:solidFill>
                <a:latin typeface="Consolas" panose="020B0609020204030204" pitchFamily="49" charset="0"/>
              </a:rPr>
              <a:t>[]);</a:t>
            </a:r>
          </a:p>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execvp</a:t>
            </a:r>
            <a:r>
              <a:rPr lang="en-US" sz="1600" dirty="0">
                <a:solidFill>
                  <a:srgbClr val="000000"/>
                </a:solidFill>
                <a:latin typeface="Consolas" panose="020B0609020204030204" pitchFamily="49" charset="0"/>
              </a:rPr>
              <a:t>(</a:t>
            </a:r>
            <a:r>
              <a:rPr lang="en-US" sz="1600" dirty="0">
                <a:solidFill>
                  <a:srgbClr val="0000FF"/>
                </a:solidFill>
                <a:latin typeface="Consolas" panose="020B0609020204030204" pitchFamily="49" charset="0"/>
              </a:rPr>
              <a:t>const</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char</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file</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char</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const</a:t>
            </a:r>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argv</a:t>
            </a:r>
            <a:r>
              <a:rPr lang="en-US" sz="1600" dirty="0">
                <a:solidFill>
                  <a:srgbClr val="000000"/>
                </a:solidFill>
                <a:latin typeface="Consolas" panose="020B0609020204030204" pitchFamily="49" charset="0"/>
              </a:rPr>
              <a:t>[]);</a:t>
            </a:r>
          </a:p>
          <a:p>
            <a:r>
              <a:rPr lang="fr-FR" sz="1600" dirty="0" err="1">
                <a:solidFill>
                  <a:srgbClr val="0000FF"/>
                </a:solidFill>
                <a:latin typeface="Consolas" panose="020B0609020204030204" pitchFamily="49" charset="0"/>
              </a:rPr>
              <a:t>int</a:t>
            </a:r>
            <a:r>
              <a:rPr lang="fr-FR" sz="1600" dirty="0">
                <a:solidFill>
                  <a:srgbClr val="000000"/>
                </a:solidFill>
                <a:latin typeface="Consolas" panose="020B0609020204030204" pitchFamily="49" charset="0"/>
              </a:rPr>
              <a:t> </a:t>
            </a:r>
            <a:r>
              <a:rPr lang="fr-FR" sz="1600" dirty="0" err="1">
                <a:solidFill>
                  <a:srgbClr val="000000"/>
                </a:solidFill>
                <a:latin typeface="Consolas" panose="020B0609020204030204" pitchFamily="49" charset="0"/>
              </a:rPr>
              <a:t>execvpe</a:t>
            </a:r>
            <a:r>
              <a:rPr lang="fr-FR" sz="1600" dirty="0">
                <a:solidFill>
                  <a:srgbClr val="000000"/>
                </a:solidFill>
                <a:latin typeface="Consolas" panose="020B0609020204030204" pitchFamily="49" charset="0"/>
              </a:rPr>
              <a:t>(</a:t>
            </a:r>
            <a:r>
              <a:rPr lang="fr-FR" sz="1600" dirty="0" err="1">
                <a:solidFill>
                  <a:srgbClr val="0000FF"/>
                </a:solidFill>
                <a:latin typeface="Consolas" panose="020B0609020204030204" pitchFamily="49" charset="0"/>
              </a:rPr>
              <a:t>const</a:t>
            </a:r>
            <a:r>
              <a:rPr lang="fr-FR" sz="1600" dirty="0">
                <a:solidFill>
                  <a:srgbClr val="000000"/>
                </a:solidFill>
                <a:latin typeface="Consolas" panose="020B0609020204030204" pitchFamily="49" charset="0"/>
              </a:rPr>
              <a:t> </a:t>
            </a:r>
            <a:r>
              <a:rPr lang="fr-FR" sz="1600" dirty="0">
                <a:solidFill>
                  <a:srgbClr val="0000FF"/>
                </a:solidFill>
                <a:latin typeface="Consolas" panose="020B0609020204030204" pitchFamily="49" charset="0"/>
              </a:rPr>
              <a:t>char</a:t>
            </a:r>
            <a:r>
              <a:rPr lang="fr-FR" sz="1600" dirty="0">
                <a:solidFill>
                  <a:srgbClr val="000000"/>
                </a:solidFill>
                <a:latin typeface="Consolas" panose="020B0609020204030204" pitchFamily="49" charset="0"/>
              </a:rPr>
              <a:t> *</a:t>
            </a:r>
            <a:r>
              <a:rPr lang="fr-FR" sz="1600" dirty="0">
                <a:solidFill>
                  <a:srgbClr val="808080"/>
                </a:solidFill>
                <a:latin typeface="Consolas" panose="020B0609020204030204" pitchFamily="49" charset="0"/>
              </a:rPr>
              <a:t>file</a:t>
            </a:r>
            <a:r>
              <a:rPr lang="fr-FR" sz="1600" dirty="0">
                <a:solidFill>
                  <a:srgbClr val="000000"/>
                </a:solidFill>
                <a:latin typeface="Consolas" panose="020B0609020204030204" pitchFamily="49" charset="0"/>
              </a:rPr>
              <a:t>, </a:t>
            </a:r>
            <a:r>
              <a:rPr lang="fr-FR" sz="1600" dirty="0">
                <a:solidFill>
                  <a:srgbClr val="0000FF"/>
                </a:solidFill>
                <a:latin typeface="Consolas" panose="020B0609020204030204" pitchFamily="49" charset="0"/>
              </a:rPr>
              <a:t>char</a:t>
            </a:r>
            <a:r>
              <a:rPr lang="fr-FR" sz="1600" dirty="0">
                <a:solidFill>
                  <a:srgbClr val="000000"/>
                </a:solidFill>
                <a:latin typeface="Consolas" panose="020B0609020204030204" pitchFamily="49" charset="0"/>
              </a:rPr>
              <a:t> *</a:t>
            </a:r>
            <a:r>
              <a:rPr lang="fr-FR" sz="1600" dirty="0" err="1">
                <a:solidFill>
                  <a:srgbClr val="0000FF"/>
                </a:solidFill>
                <a:latin typeface="Consolas" panose="020B0609020204030204" pitchFamily="49" charset="0"/>
              </a:rPr>
              <a:t>const</a:t>
            </a:r>
            <a:r>
              <a:rPr lang="fr-FR" sz="1600" dirty="0">
                <a:solidFill>
                  <a:srgbClr val="000000"/>
                </a:solidFill>
                <a:latin typeface="Consolas" panose="020B0609020204030204" pitchFamily="49" charset="0"/>
              </a:rPr>
              <a:t> </a:t>
            </a:r>
            <a:r>
              <a:rPr lang="fr-FR" sz="1600" dirty="0" err="1">
                <a:solidFill>
                  <a:srgbClr val="808080"/>
                </a:solidFill>
                <a:latin typeface="Consolas" panose="020B0609020204030204" pitchFamily="49" charset="0"/>
              </a:rPr>
              <a:t>argv</a:t>
            </a:r>
            <a:r>
              <a:rPr lang="fr-FR"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char</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const</a:t>
            </a:r>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envp</a:t>
            </a:r>
            <a:r>
              <a:rPr lang="en-US" sz="1600" dirty="0">
                <a:solidFill>
                  <a:srgbClr val="000000"/>
                </a:solidFill>
                <a:latin typeface="Consolas" panose="020B0609020204030204" pitchFamily="49" charset="0"/>
              </a:rPr>
              <a:t>[]);</a:t>
            </a:r>
          </a:p>
          <a:p>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dirty="0"/>
              <a:t>The </a:t>
            </a:r>
            <a:r>
              <a:rPr lang="en-US" dirty="0">
                <a:latin typeface="Consolas" panose="020B0609020204030204" pitchFamily="49" charset="0"/>
              </a:rPr>
              <a:t>exec()</a:t>
            </a:r>
            <a:r>
              <a:rPr lang="en-US" dirty="0"/>
              <a:t> family of functions replaces the current process image with a new process image.</a:t>
            </a:r>
          </a:p>
          <a:p>
            <a:endParaRPr lang="en-US" dirty="0"/>
          </a:p>
          <a:p>
            <a:r>
              <a:rPr lang="en-US" dirty="0"/>
              <a:t>The initial argument for these functions is the name of a file that is to be executed.</a:t>
            </a:r>
          </a:p>
        </p:txBody>
      </p:sp>
    </p:spTree>
    <p:extLst>
      <p:ext uri="{BB962C8B-B14F-4D97-AF65-F5344CB8AC3E}">
        <p14:creationId xmlns:p14="http://schemas.microsoft.com/office/powerpoint/2010/main" val="29042113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B802AA-4709-4983-ABEA-63F9E6939AB7}"/>
              </a:ext>
            </a:extLst>
          </p:cNvPr>
          <p:cNvSpPr>
            <a:spLocks noGrp="1"/>
          </p:cNvSpPr>
          <p:nvPr>
            <p:ph type="sldNum" sz="quarter" idx="12"/>
          </p:nvPr>
        </p:nvSpPr>
        <p:spPr/>
        <p:txBody>
          <a:bodyPr/>
          <a:lstStyle/>
          <a:p>
            <a:fld id="{F8D59B09-23C8-46BA-B508-CE17BADF421E}" type="slidenum">
              <a:rPr lang="en-US" smtClean="0"/>
              <a:pPr/>
              <a:t>38</a:t>
            </a:fld>
            <a:endParaRPr lang="en-US"/>
          </a:p>
        </p:txBody>
      </p:sp>
      <p:sp>
        <p:nvSpPr>
          <p:cNvPr id="3" name="Rectangle 2">
            <a:extLst>
              <a:ext uri="{FF2B5EF4-FFF2-40B4-BE49-F238E27FC236}">
                <a16:creationId xmlns:a16="http://schemas.microsoft.com/office/drawing/2014/main" id="{71846471-B3D5-4D15-89CE-DFC871CB7F7B}"/>
              </a:ext>
            </a:extLst>
          </p:cNvPr>
          <p:cNvSpPr/>
          <p:nvPr/>
        </p:nvSpPr>
        <p:spPr>
          <a:xfrm>
            <a:off x="593933" y="1305342"/>
            <a:ext cx="7694034" cy="2123658"/>
          </a:xfrm>
          <a:prstGeom prst="rect">
            <a:avLst/>
          </a:prstGeom>
        </p:spPr>
        <p:txBody>
          <a:bodyPr wrap="square">
            <a:spAutoFit/>
          </a:bodyPr>
          <a:lstStyle/>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&lt;sys/</a:t>
            </a:r>
            <a:r>
              <a:rPr lang="en-US" sz="1600" dirty="0" err="1">
                <a:solidFill>
                  <a:srgbClr val="A31515"/>
                </a:solidFill>
                <a:latin typeface="Consolas" panose="020B0609020204030204" pitchFamily="49" charset="0"/>
              </a:rPr>
              <a:t>wait.h</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fr-FR" sz="1600" dirty="0" err="1">
                <a:solidFill>
                  <a:srgbClr val="000000"/>
                </a:solidFill>
                <a:latin typeface="Consolas" panose="020B0609020204030204" pitchFamily="49" charset="0"/>
              </a:rPr>
              <a:t>pid_t</a:t>
            </a:r>
            <a:r>
              <a:rPr lang="fr-FR" sz="1600" dirty="0">
                <a:solidFill>
                  <a:srgbClr val="000000"/>
                </a:solidFill>
                <a:latin typeface="Consolas" panose="020B0609020204030204" pitchFamily="49" charset="0"/>
              </a:rPr>
              <a:t> </a:t>
            </a:r>
            <a:r>
              <a:rPr lang="fr-FR" sz="1600" dirty="0" err="1">
                <a:solidFill>
                  <a:srgbClr val="000000"/>
                </a:solidFill>
                <a:latin typeface="Consolas" panose="020B0609020204030204" pitchFamily="49" charset="0"/>
              </a:rPr>
              <a:t>waitpid</a:t>
            </a:r>
            <a:r>
              <a:rPr lang="fr-FR" sz="1600" dirty="0">
                <a:solidFill>
                  <a:srgbClr val="000000"/>
                </a:solidFill>
                <a:latin typeface="Consolas" panose="020B0609020204030204" pitchFamily="49" charset="0"/>
              </a:rPr>
              <a:t>(</a:t>
            </a:r>
            <a:r>
              <a:rPr lang="fr-FR" sz="1600" dirty="0" err="1">
                <a:solidFill>
                  <a:srgbClr val="000000"/>
                </a:solidFill>
                <a:latin typeface="Consolas" panose="020B0609020204030204" pitchFamily="49" charset="0"/>
              </a:rPr>
              <a:t>pid_t</a:t>
            </a:r>
            <a:r>
              <a:rPr lang="fr-FR" sz="1600" dirty="0">
                <a:solidFill>
                  <a:srgbClr val="000000"/>
                </a:solidFill>
                <a:latin typeface="Consolas" panose="020B0609020204030204" pitchFamily="49" charset="0"/>
              </a:rPr>
              <a:t> </a:t>
            </a:r>
            <a:r>
              <a:rPr lang="fr-FR" sz="1600" dirty="0" err="1">
                <a:solidFill>
                  <a:srgbClr val="808080"/>
                </a:solidFill>
                <a:latin typeface="Consolas" panose="020B0609020204030204" pitchFamily="49" charset="0"/>
              </a:rPr>
              <a:t>pid</a:t>
            </a:r>
            <a:r>
              <a:rPr lang="fr-FR" sz="1600" dirty="0">
                <a:solidFill>
                  <a:srgbClr val="000000"/>
                </a:solidFill>
                <a:latin typeface="Consolas" panose="020B0609020204030204" pitchFamily="49" charset="0"/>
              </a:rPr>
              <a:t>, </a:t>
            </a:r>
            <a:r>
              <a:rPr lang="fr-FR" sz="1600" dirty="0" err="1">
                <a:solidFill>
                  <a:srgbClr val="0000FF"/>
                </a:solidFill>
                <a:latin typeface="Consolas" panose="020B0609020204030204" pitchFamily="49" charset="0"/>
              </a:rPr>
              <a:t>int</a:t>
            </a:r>
            <a:r>
              <a:rPr lang="fr-FR" sz="1600" dirty="0">
                <a:solidFill>
                  <a:srgbClr val="000000"/>
                </a:solidFill>
                <a:latin typeface="Consolas" panose="020B0609020204030204" pitchFamily="49" charset="0"/>
              </a:rPr>
              <a:t> *</a:t>
            </a:r>
            <a:r>
              <a:rPr lang="fr-FR" sz="1600" dirty="0" err="1">
                <a:solidFill>
                  <a:srgbClr val="808080"/>
                </a:solidFill>
                <a:latin typeface="Consolas" panose="020B0609020204030204" pitchFamily="49" charset="0"/>
              </a:rPr>
              <a:t>stat_loc</a:t>
            </a:r>
            <a:r>
              <a:rPr lang="fr-FR" sz="1600" dirty="0">
                <a:solidFill>
                  <a:srgbClr val="000000"/>
                </a:solidFill>
                <a:latin typeface="Consolas" panose="020B0609020204030204" pitchFamily="49" charset="0"/>
              </a:rPr>
              <a:t>, </a:t>
            </a:r>
            <a:r>
              <a:rPr lang="fr-FR" sz="1600" dirty="0" err="1">
                <a:solidFill>
                  <a:srgbClr val="0000FF"/>
                </a:solidFill>
                <a:latin typeface="Consolas" panose="020B0609020204030204" pitchFamily="49" charset="0"/>
              </a:rPr>
              <a:t>int</a:t>
            </a:r>
            <a:r>
              <a:rPr lang="fr-FR" sz="1600" dirty="0">
                <a:solidFill>
                  <a:srgbClr val="000000"/>
                </a:solidFill>
                <a:latin typeface="Consolas" panose="020B0609020204030204" pitchFamily="49" charset="0"/>
              </a:rPr>
              <a:t> </a:t>
            </a:r>
            <a:r>
              <a:rPr lang="fr-FR" sz="1600" dirty="0">
                <a:solidFill>
                  <a:srgbClr val="808080"/>
                </a:solidFill>
                <a:latin typeface="Consolas" panose="020B0609020204030204" pitchFamily="49" charset="0"/>
              </a:rPr>
              <a:t>options</a:t>
            </a:r>
            <a:r>
              <a:rPr lang="fr-FR" sz="1600" dirty="0">
                <a:solidFill>
                  <a:srgbClr val="000000"/>
                </a:solidFill>
                <a:latin typeface="Consolas" panose="020B0609020204030204" pitchFamily="49" charset="0"/>
              </a:rPr>
              <a:t>);</a:t>
            </a:r>
          </a:p>
          <a:p>
            <a:endParaRPr lang="en-US" sz="1600" dirty="0">
              <a:solidFill>
                <a:srgbClr val="000000"/>
              </a:solidFill>
              <a:latin typeface="Consolas" panose="020B0609020204030204" pitchFamily="49" charset="0"/>
            </a:endParaRPr>
          </a:p>
          <a:p>
            <a:endParaRPr lang="en-US" sz="1600" dirty="0">
              <a:solidFill>
                <a:srgbClr val="008000"/>
              </a:solidFill>
              <a:latin typeface="Consolas" panose="020B0609020204030204" pitchFamily="49" charset="0"/>
            </a:endParaRPr>
          </a:p>
          <a:p>
            <a:endParaRPr lang="en-US" sz="1600" dirty="0">
              <a:solidFill>
                <a:srgbClr val="008000"/>
              </a:solidFill>
              <a:latin typeface="Consolas" panose="020B0609020204030204" pitchFamily="49" charset="0"/>
            </a:endParaRPr>
          </a:p>
          <a:p>
            <a:r>
              <a:rPr lang="en-US" dirty="0"/>
              <a:t>The </a:t>
            </a:r>
            <a:r>
              <a:rPr lang="en-US" dirty="0" err="1">
                <a:latin typeface="Consolas" panose="020B0609020204030204" pitchFamily="49" charset="0"/>
              </a:rPr>
              <a:t>waitpid</a:t>
            </a:r>
            <a:r>
              <a:rPr lang="en-US" dirty="0">
                <a:latin typeface="Consolas" panose="020B0609020204030204" pitchFamily="49" charset="0"/>
              </a:rPr>
              <a:t>()</a:t>
            </a:r>
            <a:r>
              <a:rPr lang="en-US" dirty="0"/>
              <a:t> function suspends execution of the calling thread until child process terminates then returns information about its exit status.</a:t>
            </a:r>
          </a:p>
        </p:txBody>
      </p:sp>
    </p:spTree>
    <p:extLst>
      <p:ext uri="{BB962C8B-B14F-4D97-AF65-F5344CB8AC3E}">
        <p14:creationId xmlns:p14="http://schemas.microsoft.com/office/powerpoint/2010/main" val="250623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6432E2-20D7-40E1-9410-E5B2705226E8}"/>
              </a:ext>
            </a:extLst>
          </p:cNvPr>
          <p:cNvSpPr>
            <a:spLocks noGrp="1"/>
          </p:cNvSpPr>
          <p:nvPr>
            <p:ph type="sldNum" sz="quarter" idx="12"/>
          </p:nvPr>
        </p:nvSpPr>
        <p:spPr/>
        <p:txBody>
          <a:bodyPr/>
          <a:lstStyle/>
          <a:p>
            <a:fld id="{F8D59B09-23C8-46BA-B508-CE17BADF421E}" type="slidenum">
              <a:rPr lang="en-US" smtClean="0"/>
              <a:pPr/>
              <a:t>39</a:t>
            </a:fld>
            <a:endParaRPr lang="en-US"/>
          </a:p>
        </p:txBody>
      </p:sp>
      <p:sp>
        <p:nvSpPr>
          <p:cNvPr id="3" name="Rectangle 2">
            <a:extLst>
              <a:ext uri="{FF2B5EF4-FFF2-40B4-BE49-F238E27FC236}">
                <a16:creationId xmlns:a16="http://schemas.microsoft.com/office/drawing/2014/main" id="{50709A20-AC24-4CE5-824E-7A72A6B13ABC}"/>
              </a:ext>
            </a:extLst>
          </p:cNvPr>
          <p:cNvSpPr/>
          <p:nvPr/>
        </p:nvSpPr>
        <p:spPr>
          <a:xfrm>
            <a:off x="476068" y="1028343"/>
            <a:ext cx="7975600" cy="4401205"/>
          </a:xfrm>
          <a:prstGeom prst="rect">
            <a:avLst/>
          </a:prstGeom>
          <a:solidFill>
            <a:srgbClr val="000099"/>
          </a:solidFill>
        </p:spPr>
        <p:txBody>
          <a:bodyPr wrap="square">
            <a:spAutoFit/>
          </a:bodyPr>
          <a:lstStyle/>
          <a:p>
            <a:r>
              <a:rPr lang="en-US" sz="1400" dirty="0">
                <a:solidFill>
                  <a:schemeClr val="bg1"/>
                </a:solidFill>
                <a:latin typeface="Consolas" panose="020B0609020204030204" pitchFamily="49" charset="0"/>
              </a:rPr>
              <a:t>$ g++ LinuxForkExec.cpp -o </a:t>
            </a:r>
            <a:r>
              <a:rPr lang="en-US" sz="1400" dirty="0" err="1">
                <a:solidFill>
                  <a:schemeClr val="bg1"/>
                </a:solidFill>
                <a:latin typeface="Consolas" panose="020B0609020204030204" pitchFamily="49" charset="0"/>
              </a:rPr>
              <a:t>LinuxForkExec</a:t>
            </a:r>
            <a:endParaRPr lang="en-US" sz="1400" dirty="0">
              <a:solidFill>
                <a:schemeClr val="bg1"/>
              </a:solidFill>
              <a:latin typeface="Consolas" panose="020B0609020204030204" pitchFamily="49" charset="0"/>
            </a:endParaRPr>
          </a:p>
          <a:p>
            <a:r>
              <a:rPr lang="en-US" sz="1400" dirty="0">
                <a:solidFill>
                  <a:schemeClr val="bg1"/>
                </a:solidFill>
                <a:latin typeface="Consolas" panose="020B0609020204030204" pitchFamily="49" charset="0"/>
              </a:rPr>
              <a:t>$ ./</a:t>
            </a:r>
            <a:r>
              <a:rPr lang="en-US" sz="1400" dirty="0" err="1">
                <a:solidFill>
                  <a:schemeClr val="bg1"/>
                </a:solidFill>
                <a:latin typeface="Consolas" panose="020B0609020204030204" pitchFamily="49" charset="0"/>
              </a:rPr>
              <a:t>LinuxForkExec</a:t>
            </a:r>
            <a:r>
              <a:rPr lang="en-US" sz="1400" dirty="0">
                <a:solidFill>
                  <a:schemeClr val="bg1"/>
                </a:solidFill>
                <a:latin typeface="Consolas" panose="020B0609020204030204" pitchFamily="49" charset="0"/>
              </a:rPr>
              <a:t> </a:t>
            </a:r>
            <a:r>
              <a:rPr lang="en-US" sz="1400" dirty="0" err="1">
                <a:solidFill>
                  <a:schemeClr val="bg1"/>
                </a:solidFill>
                <a:latin typeface="Consolas" panose="020B0609020204030204" pitchFamily="49" charset="0"/>
              </a:rPr>
              <a:t>wc</a:t>
            </a:r>
            <a:r>
              <a:rPr lang="en-US" sz="1400" dirty="0">
                <a:solidFill>
                  <a:schemeClr val="bg1"/>
                </a:solidFill>
                <a:latin typeface="Consolas" panose="020B0609020204030204" pitchFamily="49" charset="0"/>
              </a:rPr>
              <a:t> LinuxForkExec.cpp</a:t>
            </a:r>
          </a:p>
          <a:p>
            <a:r>
              <a:rPr lang="en-US" sz="1400" dirty="0">
                <a:solidFill>
                  <a:schemeClr val="bg1"/>
                </a:solidFill>
                <a:latin typeface="Consolas" panose="020B0609020204030204" pitchFamily="49" charset="0"/>
              </a:rPr>
              <a:t>parent waiting for child</a:t>
            </a:r>
          </a:p>
          <a:p>
            <a:r>
              <a:rPr lang="en-US" sz="1400" dirty="0">
                <a:solidFill>
                  <a:schemeClr val="bg1"/>
                </a:solidFill>
                <a:latin typeface="Consolas" panose="020B0609020204030204" pitchFamily="49" charset="0"/>
              </a:rPr>
              <a:t>child starting </a:t>
            </a:r>
            <a:r>
              <a:rPr lang="en-US" sz="1400" dirty="0" err="1">
                <a:solidFill>
                  <a:schemeClr val="bg1"/>
                </a:solidFill>
                <a:latin typeface="Consolas" panose="020B0609020204030204" pitchFamily="49" charset="0"/>
              </a:rPr>
              <a:t>wc</a:t>
            </a:r>
            <a:endParaRPr lang="en-US" sz="1400" dirty="0">
              <a:solidFill>
                <a:schemeClr val="bg1"/>
              </a:solidFill>
              <a:latin typeface="Consolas" panose="020B0609020204030204" pitchFamily="49" charset="0"/>
            </a:endParaRPr>
          </a:p>
          <a:p>
            <a:r>
              <a:rPr lang="en-US" sz="1400" dirty="0">
                <a:solidFill>
                  <a:schemeClr val="bg1"/>
                </a:solidFill>
                <a:latin typeface="Consolas" panose="020B0609020204030204" pitchFamily="49" charset="0"/>
              </a:rPr>
              <a:t> 38 117 861 LinuxForkExec.cpp</a:t>
            </a:r>
          </a:p>
          <a:p>
            <a:r>
              <a:rPr lang="en-US" sz="1400" dirty="0">
                <a:solidFill>
                  <a:schemeClr val="bg1"/>
                </a:solidFill>
                <a:latin typeface="Consolas" panose="020B0609020204030204" pitchFamily="49" charset="0"/>
              </a:rPr>
              <a:t>child has exited with status = 0</a:t>
            </a:r>
          </a:p>
          <a:p>
            <a:r>
              <a:rPr lang="en-US" sz="1400" dirty="0">
                <a:solidFill>
                  <a:schemeClr val="bg1"/>
                </a:solidFill>
                <a:latin typeface="Consolas" panose="020B0609020204030204" pitchFamily="49" charset="0"/>
              </a:rPr>
              <a:t>$</a:t>
            </a: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30377991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1718EA-F474-42F9-93F5-BF22912ED75B}"/>
              </a:ext>
            </a:extLst>
          </p:cNvPr>
          <p:cNvSpPr/>
          <p:nvPr/>
        </p:nvSpPr>
        <p:spPr>
          <a:xfrm>
            <a:off x="346505" y="335845"/>
            <a:ext cx="8577223" cy="6186309"/>
          </a:xfrm>
          <a:prstGeom prst="rect">
            <a:avLst/>
          </a:prstGeom>
        </p:spPr>
        <p:txBody>
          <a:bodyPr wrap="square">
            <a:spAutoFit/>
          </a:bodyPr>
          <a:lstStyle/>
          <a:p>
            <a:r>
              <a:rPr lang="en-US" sz="1200" dirty="0">
                <a:solidFill>
                  <a:srgbClr val="808080"/>
                </a:solidFill>
                <a:latin typeface="Consolas" panose="020B0609020204030204" pitchFamily="49" charset="0"/>
              </a:rPr>
              <a:t>#include</a:t>
            </a:r>
            <a:r>
              <a:rPr lang="en-US" sz="1200" dirty="0">
                <a:solidFill>
                  <a:srgbClr val="000000"/>
                </a:solidFill>
                <a:latin typeface="Consolas" panose="020B0609020204030204" pitchFamily="49" charset="0"/>
              </a:rPr>
              <a:t> </a:t>
            </a:r>
            <a:r>
              <a:rPr lang="en-US" sz="1200" dirty="0">
                <a:solidFill>
                  <a:srgbClr val="A31515"/>
                </a:solidFill>
                <a:latin typeface="Consolas" panose="020B0609020204030204" pitchFamily="49" charset="0"/>
              </a:rPr>
              <a:t>&lt;sys/</a:t>
            </a:r>
            <a:r>
              <a:rPr lang="en-US" sz="1200" dirty="0" err="1">
                <a:solidFill>
                  <a:srgbClr val="A31515"/>
                </a:solidFill>
                <a:latin typeface="Consolas" panose="020B0609020204030204" pitchFamily="49" charset="0"/>
              </a:rPr>
              <a:t>types.h</a:t>
            </a:r>
            <a:r>
              <a:rPr lang="en-US" sz="1200" dirty="0">
                <a:solidFill>
                  <a:srgbClr val="A31515"/>
                </a:solidFill>
                <a:latin typeface="Consolas" panose="020B0609020204030204" pitchFamily="49" charset="0"/>
              </a:rPr>
              <a:t>&gt;</a:t>
            </a:r>
            <a:endParaRPr lang="en-US" sz="1200" dirty="0">
              <a:solidFill>
                <a:srgbClr val="000000"/>
              </a:solidFill>
              <a:latin typeface="Consolas" panose="020B0609020204030204" pitchFamily="49" charset="0"/>
            </a:endParaRPr>
          </a:p>
          <a:p>
            <a:r>
              <a:rPr lang="en-US" sz="1200" dirty="0">
                <a:solidFill>
                  <a:srgbClr val="808080"/>
                </a:solidFill>
                <a:latin typeface="Consolas" panose="020B0609020204030204" pitchFamily="49" charset="0"/>
              </a:rPr>
              <a:t>#include</a:t>
            </a:r>
            <a:r>
              <a:rPr lang="en-US" sz="1200" dirty="0">
                <a:solidFill>
                  <a:srgbClr val="000000"/>
                </a:solidFill>
                <a:latin typeface="Consolas" panose="020B0609020204030204" pitchFamily="49" charset="0"/>
              </a:rPr>
              <a:t> </a:t>
            </a:r>
            <a:r>
              <a:rPr lang="en-US" sz="1200" dirty="0">
                <a:solidFill>
                  <a:srgbClr val="A31515"/>
                </a:solidFill>
                <a:latin typeface="Consolas" panose="020B0609020204030204" pitchFamily="49" charset="0"/>
              </a:rPr>
              <a:t>&lt;</a:t>
            </a:r>
            <a:r>
              <a:rPr lang="en-US" sz="1200" dirty="0" err="1">
                <a:solidFill>
                  <a:srgbClr val="A31515"/>
                </a:solidFill>
                <a:latin typeface="Consolas" panose="020B0609020204030204" pitchFamily="49" charset="0"/>
              </a:rPr>
              <a:t>unistd.h</a:t>
            </a:r>
            <a:r>
              <a:rPr lang="en-US" sz="1200" dirty="0">
                <a:solidFill>
                  <a:srgbClr val="A31515"/>
                </a:solidFill>
                <a:latin typeface="Consolas" panose="020B0609020204030204" pitchFamily="49" charset="0"/>
              </a:rPr>
              <a:t>&gt;</a:t>
            </a:r>
            <a:endParaRPr lang="en-US" sz="1200" dirty="0">
              <a:solidFill>
                <a:srgbClr val="000000"/>
              </a:solidFill>
              <a:latin typeface="Consolas" panose="020B0609020204030204" pitchFamily="49" charset="0"/>
            </a:endParaRPr>
          </a:p>
          <a:p>
            <a:r>
              <a:rPr lang="en-US" sz="1200" dirty="0">
                <a:solidFill>
                  <a:srgbClr val="808080"/>
                </a:solidFill>
                <a:latin typeface="Consolas" panose="020B0609020204030204" pitchFamily="49" charset="0"/>
              </a:rPr>
              <a:t>#include</a:t>
            </a:r>
            <a:r>
              <a:rPr lang="en-US" sz="1200" dirty="0">
                <a:solidFill>
                  <a:srgbClr val="000000"/>
                </a:solidFill>
                <a:latin typeface="Consolas" panose="020B0609020204030204" pitchFamily="49" charset="0"/>
              </a:rPr>
              <a:t> </a:t>
            </a:r>
            <a:r>
              <a:rPr lang="en-US" sz="1200" dirty="0">
                <a:solidFill>
                  <a:srgbClr val="A31515"/>
                </a:solidFill>
                <a:latin typeface="Consolas" panose="020B0609020204030204" pitchFamily="49" charset="0"/>
              </a:rPr>
              <a:t>&lt;sys/</a:t>
            </a:r>
            <a:r>
              <a:rPr lang="en-US" sz="1200" dirty="0" err="1">
                <a:solidFill>
                  <a:srgbClr val="A31515"/>
                </a:solidFill>
                <a:latin typeface="Consolas" panose="020B0609020204030204" pitchFamily="49" charset="0"/>
              </a:rPr>
              <a:t>wait.h</a:t>
            </a:r>
            <a:r>
              <a:rPr lang="en-US" sz="1200" dirty="0">
                <a:solidFill>
                  <a:srgbClr val="A31515"/>
                </a:solidFill>
                <a:latin typeface="Consolas" panose="020B0609020204030204" pitchFamily="49" charset="0"/>
              </a:rPr>
              <a:t>&gt;</a:t>
            </a:r>
            <a:endParaRPr lang="en-US" sz="1200" dirty="0">
              <a:solidFill>
                <a:srgbClr val="000000"/>
              </a:solidFill>
              <a:latin typeface="Consolas" panose="020B0609020204030204" pitchFamily="49" charset="0"/>
            </a:endParaRPr>
          </a:p>
          <a:p>
            <a:r>
              <a:rPr lang="en-US" sz="1200" dirty="0">
                <a:solidFill>
                  <a:srgbClr val="808080"/>
                </a:solidFill>
                <a:latin typeface="Consolas" panose="020B0609020204030204" pitchFamily="49" charset="0"/>
              </a:rPr>
              <a:t>#include</a:t>
            </a:r>
            <a:r>
              <a:rPr lang="en-US" sz="1200" dirty="0">
                <a:solidFill>
                  <a:srgbClr val="000000"/>
                </a:solidFill>
                <a:latin typeface="Consolas" panose="020B0609020204030204" pitchFamily="49" charset="0"/>
              </a:rPr>
              <a:t> </a:t>
            </a:r>
            <a:r>
              <a:rPr lang="en-US" sz="1200" dirty="0">
                <a:solidFill>
                  <a:srgbClr val="A31515"/>
                </a:solidFill>
                <a:latin typeface="Consolas" panose="020B0609020204030204" pitchFamily="49" charset="0"/>
              </a:rPr>
              <a:t>&lt;iostream&gt;</a:t>
            </a:r>
            <a:endParaRPr lang="en-US" sz="1200" dirty="0">
              <a:solidFill>
                <a:srgbClr val="000000"/>
              </a:solidFill>
              <a:latin typeface="Consolas" panose="020B0609020204030204" pitchFamily="49" charset="0"/>
            </a:endParaRPr>
          </a:p>
          <a:p>
            <a:r>
              <a:rPr lang="en-US" sz="1200" dirty="0">
                <a:solidFill>
                  <a:srgbClr val="0000FF"/>
                </a:solidFill>
                <a:latin typeface="Consolas" panose="020B0609020204030204" pitchFamily="49" charset="0"/>
              </a:rPr>
              <a:t>using</a:t>
            </a:r>
            <a:r>
              <a:rPr lang="en-US" sz="1200" dirty="0">
                <a:solidFill>
                  <a:srgbClr val="000000"/>
                </a:solidFill>
                <a:latin typeface="Consolas" panose="020B0609020204030204" pitchFamily="49" charset="0"/>
              </a:rPr>
              <a:t> </a:t>
            </a:r>
            <a:r>
              <a:rPr lang="en-US" sz="1200" dirty="0">
                <a:solidFill>
                  <a:srgbClr val="0000FF"/>
                </a:solidFill>
                <a:latin typeface="Consolas" panose="020B0609020204030204" pitchFamily="49" charset="0"/>
              </a:rPr>
              <a:t>namespace</a:t>
            </a:r>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std</a:t>
            </a:r>
            <a:r>
              <a:rPr lang="en-US" sz="1200" dirty="0">
                <a:solidFill>
                  <a:srgbClr val="000000"/>
                </a:solidFill>
                <a:latin typeface="Consolas" panose="020B0609020204030204" pitchFamily="49" charset="0"/>
              </a:rPr>
              <a:t>;</a:t>
            </a:r>
          </a:p>
          <a:p>
            <a:endParaRPr lang="en-US" sz="1200" dirty="0">
              <a:solidFill>
                <a:srgbClr val="000000"/>
              </a:solidFill>
              <a:latin typeface="Consolas" panose="020B0609020204030204" pitchFamily="49" charset="0"/>
            </a:endParaRPr>
          </a:p>
          <a:p>
            <a:r>
              <a:rPr lang="en-US" sz="1200" dirty="0">
                <a:solidFill>
                  <a:srgbClr val="0000FF"/>
                </a:solidFill>
                <a:latin typeface="Consolas" panose="020B0609020204030204" pitchFamily="49" charset="0"/>
              </a:rPr>
              <a:t>int</a:t>
            </a:r>
            <a:r>
              <a:rPr lang="en-US" sz="1200" dirty="0">
                <a:solidFill>
                  <a:srgbClr val="000000"/>
                </a:solidFill>
                <a:latin typeface="Consolas" panose="020B0609020204030204" pitchFamily="49" charset="0"/>
              </a:rPr>
              <a:t> main( </a:t>
            </a:r>
            <a:r>
              <a:rPr lang="en-US" sz="1200" dirty="0">
                <a:solidFill>
                  <a:srgbClr val="0000FF"/>
                </a:solidFill>
                <a:latin typeface="Consolas" panose="020B0609020204030204" pitchFamily="49" charset="0"/>
              </a:rPr>
              <a:t>int</a:t>
            </a:r>
            <a:r>
              <a:rPr lang="en-US" sz="1200" dirty="0">
                <a:solidFill>
                  <a:srgbClr val="000000"/>
                </a:solidFill>
                <a:latin typeface="Consolas" panose="020B0609020204030204" pitchFamily="49" charset="0"/>
              </a:rPr>
              <a:t> </a:t>
            </a:r>
            <a:r>
              <a:rPr lang="en-US" sz="1200" dirty="0" err="1">
                <a:solidFill>
                  <a:srgbClr val="808080"/>
                </a:solidFill>
                <a:latin typeface="Consolas" panose="020B0609020204030204" pitchFamily="49" charset="0"/>
              </a:rPr>
              <a:t>argc</a:t>
            </a:r>
            <a:r>
              <a:rPr lang="en-US" sz="1200" dirty="0">
                <a:solidFill>
                  <a:srgbClr val="000000"/>
                </a:solidFill>
                <a:latin typeface="Consolas" panose="020B0609020204030204" pitchFamily="49" charset="0"/>
              </a:rPr>
              <a:t>, </a:t>
            </a:r>
            <a:r>
              <a:rPr lang="en-US" sz="1200" dirty="0">
                <a:solidFill>
                  <a:srgbClr val="0000FF"/>
                </a:solidFill>
                <a:latin typeface="Consolas" panose="020B0609020204030204" pitchFamily="49" charset="0"/>
              </a:rPr>
              <a:t>char</a:t>
            </a:r>
            <a:r>
              <a:rPr lang="en-US" sz="1200" dirty="0">
                <a:solidFill>
                  <a:srgbClr val="000000"/>
                </a:solidFill>
                <a:latin typeface="Consolas" panose="020B0609020204030204" pitchFamily="49" charset="0"/>
              </a:rPr>
              <a:t> **</a:t>
            </a:r>
            <a:r>
              <a:rPr lang="en-US" sz="1200" dirty="0" err="1">
                <a:solidFill>
                  <a:srgbClr val="808080"/>
                </a:solidFill>
                <a:latin typeface="Consolas" panose="020B0609020204030204" pitchFamily="49" charset="0"/>
              </a:rPr>
              <a:t>argv</a:t>
            </a:r>
            <a:r>
              <a:rPr lang="en-US" sz="1200" dirty="0">
                <a:solidFill>
                  <a:srgbClr val="000000"/>
                </a:solidFill>
                <a:latin typeface="Consolas" panose="020B0609020204030204" pitchFamily="49" charset="0"/>
              </a:rPr>
              <a:t> )</a:t>
            </a:r>
          </a:p>
          <a:p>
            <a:r>
              <a:rPr lang="en-US" sz="1200" dirty="0">
                <a:solidFill>
                  <a:srgbClr val="000000"/>
                </a:solidFill>
                <a:latin typeface="Consolas" panose="020B0609020204030204" pitchFamily="49" charset="0"/>
              </a:rPr>
              <a:t>   {</a:t>
            </a:r>
          </a:p>
          <a:p>
            <a:r>
              <a:rPr lang="en-US" sz="1200" dirty="0">
                <a:solidFill>
                  <a:srgbClr val="000000"/>
                </a:solidFill>
                <a:latin typeface="Consolas" panose="020B0609020204030204" pitchFamily="49" charset="0"/>
              </a:rPr>
              <a:t>   </a:t>
            </a:r>
            <a:r>
              <a:rPr lang="en-US" sz="1200" dirty="0">
                <a:solidFill>
                  <a:srgbClr val="0000FF"/>
                </a:solidFill>
                <a:latin typeface="Consolas" panose="020B0609020204030204" pitchFamily="49" charset="0"/>
              </a:rPr>
              <a:t>if</a:t>
            </a:r>
            <a:r>
              <a:rPr lang="en-US" sz="1200" dirty="0">
                <a:solidFill>
                  <a:srgbClr val="000000"/>
                </a:solidFill>
                <a:latin typeface="Consolas" panose="020B0609020204030204" pitchFamily="49" charset="0"/>
              </a:rPr>
              <a:t> ( --</a:t>
            </a:r>
            <a:r>
              <a:rPr lang="en-US" sz="1200" dirty="0" err="1">
                <a:solidFill>
                  <a:srgbClr val="808080"/>
                </a:solidFill>
                <a:latin typeface="Consolas" panose="020B0609020204030204" pitchFamily="49" charset="0"/>
              </a:rPr>
              <a:t>argc</a:t>
            </a:r>
            <a:r>
              <a:rPr lang="en-US" sz="1200" dirty="0">
                <a:solidFill>
                  <a:srgbClr val="000000"/>
                </a:solidFill>
                <a:latin typeface="Consolas" panose="020B0609020204030204" pitchFamily="49" charset="0"/>
              </a:rPr>
              <a:t> == 0 )</a:t>
            </a:r>
          </a:p>
          <a:p>
            <a:r>
              <a:rPr lang="en-US" sz="1200" dirty="0">
                <a:solidFill>
                  <a:srgbClr val="000000"/>
                </a:solidFill>
                <a:latin typeface="Consolas" panose="020B0609020204030204" pitchFamily="49" charset="0"/>
              </a:rPr>
              <a:t>      {</a:t>
            </a:r>
          </a:p>
          <a:p>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cerr</a:t>
            </a:r>
            <a:r>
              <a:rPr lang="en-US" sz="1200" dirty="0">
                <a:solidFill>
                  <a:srgbClr val="000000"/>
                </a:solidFill>
                <a:latin typeface="Consolas" panose="020B0609020204030204" pitchFamily="49" charset="0"/>
              </a:rPr>
              <a:t> </a:t>
            </a:r>
            <a:r>
              <a:rPr lang="en-US" sz="1200" dirty="0">
                <a:solidFill>
                  <a:srgbClr val="008080"/>
                </a:solidFill>
                <a:latin typeface="Consolas" panose="020B0609020204030204" pitchFamily="49" charset="0"/>
              </a:rPr>
              <a:t>&lt;&lt;</a:t>
            </a:r>
            <a:r>
              <a:rPr lang="en-US" sz="1200" dirty="0">
                <a:solidFill>
                  <a:srgbClr val="000000"/>
                </a:solidFill>
                <a:latin typeface="Consolas" panose="020B0609020204030204" pitchFamily="49" charset="0"/>
              </a:rPr>
              <a:t> </a:t>
            </a:r>
            <a:r>
              <a:rPr lang="en-US" sz="1200" dirty="0">
                <a:solidFill>
                  <a:srgbClr val="A31515"/>
                </a:solidFill>
                <a:latin typeface="Consolas" panose="020B0609020204030204" pitchFamily="49" charset="0"/>
              </a:rPr>
              <a:t>"Usage:  </a:t>
            </a:r>
            <a:r>
              <a:rPr lang="en-US" sz="1200" dirty="0" err="1">
                <a:solidFill>
                  <a:srgbClr val="A31515"/>
                </a:solidFill>
                <a:latin typeface="Consolas" panose="020B0609020204030204" pitchFamily="49" charset="0"/>
              </a:rPr>
              <a:t>LinuxForkExec</a:t>
            </a:r>
            <a:r>
              <a:rPr lang="en-US" sz="1200" dirty="0">
                <a:solidFill>
                  <a:srgbClr val="A31515"/>
                </a:solidFill>
                <a:latin typeface="Consolas" panose="020B0609020204030204" pitchFamily="49" charset="0"/>
              </a:rPr>
              <a:t> command arguments"</a:t>
            </a:r>
            <a:r>
              <a:rPr lang="en-US" sz="1200" dirty="0">
                <a:solidFill>
                  <a:srgbClr val="000000"/>
                </a:solidFill>
                <a:latin typeface="Consolas" panose="020B0609020204030204" pitchFamily="49" charset="0"/>
              </a:rPr>
              <a:t> </a:t>
            </a:r>
            <a:r>
              <a:rPr lang="en-US" sz="1200" dirty="0">
                <a:solidFill>
                  <a:srgbClr val="008080"/>
                </a:solidFill>
                <a:latin typeface="Consolas" panose="020B0609020204030204" pitchFamily="49" charset="0"/>
              </a:rPr>
              <a:t>&lt;&lt;</a:t>
            </a:r>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endl</a:t>
            </a:r>
            <a:r>
              <a:rPr lang="en-US" sz="1200" dirty="0">
                <a:solidFill>
                  <a:srgbClr val="000000"/>
                </a:solidFill>
                <a:latin typeface="Consolas" panose="020B0609020204030204" pitchFamily="49" charset="0"/>
              </a:rPr>
              <a:t>;</a:t>
            </a:r>
          </a:p>
          <a:p>
            <a:r>
              <a:rPr lang="en-US" sz="1200" dirty="0">
                <a:solidFill>
                  <a:srgbClr val="000000"/>
                </a:solidFill>
                <a:latin typeface="Consolas" panose="020B0609020204030204" pitchFamily="49" charset="0"/>
              </a:rPr>
              <a:t>      </a:t>
            </a:r>
            <a:r>
              <a:rPr lang="en-US" sz="1200" dirty="0">
                <a:solidFill>
                  <a:srgbClr val="0000FF"/>
                </a:solidFill>
                <a:latin typeface="Consolas" panose="020B0609020204030204" pitchFamily="49" charset="0"/>
              </a:rPr>
              <a:t>return</a:t>
            </a:r>
            <a:r>
              <a:rPr lang="en-US" sz="1200" dirty="0">
                <a:solidFill>
                  <a:srgbClr val="000000"/>
                </a:solidFill>
                <a:latin typeface="Consolas" panose="020B0609020204030204" pitchFamily="49" charset="0"/>
              </a:rPr>
              <a:t> 1;</a:t>
            </a:r>
          </a:p>
          <a:p>
            <a:r>
              <a:rPr lang="en-US" sz="1200" dirty="0">
                <a:solidFill>
                  <a:srgbClr val="000000"/>
                </a:solidFill>
                <a:latin typeface="Consolas" panose="020B0609020204030204" pitchFamily="49" charset="0"/>
              </a:rPr>
              <a:t>      }</a:t>
            </a:r>
          </a:p>
          <a:p>
            <a:endParaRPr lang="en-US" sz="1200" dirty="0">
              <a:solidFill>
                <a:srgbClr val="000000"/>
              </a:solidFill>
              <a:latin typeface="Consolas" panose="020B0609020204030204" pitchFamily="49" charset="0"/>
            </a:endParaRPr>
          </a:p>
          <a:p>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pid_t</a:t>
            </a:r>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processId</a:t>
            </a:r>
            <a:r>
              <a:rPr lang="en-US" sz="1200" dirty="0">
                <a:solidFill>
                  <a:srgbClr val="000000"/>
                </a:solidFill>
                <a:latin typeface="Consolas" panose="020B0609020204030204" pitchFamily="49" charset="0"/>
              </a:rPr>
              <a:t> = fork( );</a:t>
            </a:r>
          </a:p>
          <a:p>
            <a:r>
              <a:rPr lang="en-US" sz="1200" dirty="0">
                <a:solidFill>
                  <a:srgbClr val="000000"/>
                </a:solidFill>
                <a:latin typeface="Consolas" panose="020B0609020204030204" pitchFamily="49" charset="0"/>
              </a:rPr>
              <a:t>   </a:t>
            </a:r>
            <a:r>
              <a:rPr lang="en-US" sz="1200" dirty="0">
                <a:solidFill>
                  <a:srgbClr val="0000FF"/>
                </a:solidFill>
                <a:latin typeface="Consolas" panose="020B0609020204030204" pitchFamily="49" charset="0"/>
              </a:rPr>
              <a:t>if</a:t>
            </a:r>
            <a:r>
              <a:rPr lang="en-US" sz="1200" dirty="0">
                <a:solidFill>
                  <a:srgbClr val="000000"/>
                </a:solidFill>
                <a:latin typeface="Consolas" panose="020B0609020204030204" pitchFamily="49" charset="0"/>
              </a:rPr>
              <a:t> ( </a:t>
            </a:r>
            <a:r>
              <a:rPr lang="en-US" sz="1200" dirty="0" err="1">
                <a:solidFill>
                  <a:srgbClr val="000000"/>
                </a:solidFill>
                <a:latin typeface="Consolas" panose="020B0609020204030204" pitchFamily="49" charset="0"/>
              </a:rPr>
              <a:t>processId</a:t>
            </a:r>
            <a:r>
              <a:rPr lang="en-US" sz="1200" dirty="0">
                <a:solidFill>
                  <a:srgbClr val="000000"/>
                </a:solidFill>
                <a:latin typeface="Consolas" panose="020B0609020204030204" pitchFamily="49" charset="0"/>
              </a:rPr>
              <a:t> )</a:t>
            </a:r>
          </a:p>
          <a:p>
            <a:r>
              <a:rPr lang="en-US" sz="1200" dirty="0">
                <a:solidFill>
                  <a:srgbClr val="000000"/>
                </a:solidFill>
                <a:latin typeface="Consolas" panose="020B0609020204030204" pitchFamily="49" charset="0"/>
              </a:rPr>
              <a:t>      {</a:t>
            </a:r>
          </a:p>
          <a:p>
            <a:r>
              <a:rPr lang="en-US" sz="1200" dirty="0">
                <a:solidFill>
                  <a:srgbClr val="000000"/>
                </a:solidFill>
                <a:latin typeface="Consolas" panose="020B0609020204030204" pitchFamily="49" charset="0"/>
              </a:rPr>
              <a:t>      </a:t>
            </a:r>
            <a:r>
              <a:rPr lang="en-US" sz="1200" dirty="0">
                <a:solidFill>
                  <a:srgbClr val="008000"/>
                </a:solidFill>
                <a:latin typeface="Consolas" panose="020B0609020204030204" pitchFamily="49" charset="0"/>
              </a:rPr>
              <a:t>// parent process</a:t>
            </a:r>
            <a:endParaRPr lang="en-US" sz="1200" dirty="0">
              <a:solidFill>
                <a:srgbClr val="000000"/>
              </a:solidFill>
              <a:latin typeface="Consolas" panose="020B0609020204030204" pitchFamily="49" charset="0"/>
            </a:endParaRPr>
          </a:p>
          <a:p>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cout</a:t>
            </a:r>
            <a:r>
              <a:rPr lang="en-US" sz="1200" dirty="0">
                <a:solidFill>
                  <a:srgbClr val="000000"/>
                </a:solidFill>
                <a:latin typeface="Consolas" panose="020B0609020204030204" pitchFamily="49" charset="0"/>
              </a:rPr>
              <a:t> </a:t>
            </a:r>
            <a:r>
              <a:rPr lang="en-US" sz="1200" dirty="0">
                <a:solidFill>
                  <a:srgbClr val="008080"/>
                </a:solidFill>
                <a:latin typeface="Consolas" panose="020B0609020204030204" pitchFamily="49" charset="0"/>
              </a:rPr>
              <a:t>&lt;&lt;</a:t>
            </a:r>
            <a:r>
              <a:rPr lang="en-US" sz="1200" dirty="0">
                <a:solidFill>
                  <a:srgbClr val="000000"/>
                </a:solidFill>
                <a:latin typeface="Consolas" panose="020B0609020204030204" pitchFamily="49" charset="0"/>
              </a:rPr>
              <a:t> </a:t>
            </a:r>
            <a:r>
              <a:rPr lang="en-US" sz="1200" dirty="0">
                <a:solidFill>
                  <a:srgbClr val="A31515"/>
                </a:solidFill>
                <a:latin typeface="Consolas" panose="020B0609020204030204" pitchFamily="49" charset="0"/>
              </a:rPr>
              <a:t>"parent waiting for child"</a:t>
            </a:r>
            <a:r>
              <a:rPr lang="en-US" sz="1200" dirty="0">
                <a:solidFill>
                  <a:srgbClr val="000000"/>
                </a:solidFill>
                <a:latin typeface="Consolas" panose="020B0609020204030204" pitchFamily="49" charset="0"/>
              </a:rPr>
              <a:t> </a:t>
            </a:r>
            <a:r>
              <a:rPr lang="en-US" sz="1200" dirty="0">
                <a:solidFill>
                  <a:srgbClr val="008080"/>
                </a:solidFill>
                <a:latin typeface="Consolas" panose="020B0609020204030204" pitchFamily="49" charset="0"/>
              </a:rPr>
              <a:t>&lt;&lt;</a:t>
            </a:r>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endl</a:t>
            </a:r>
            <a:r>
              <a:rPr lang="en-US" sz="1200" dirty="0">
                <a:solidFill>
                  <a:srgbClr val="000000"/>
                </a:solidFill>
                <a:latin typeface="Consolas" panose="020B0609020204030204" pitchFamily="49" charset="0"/>
              </a:rPr>
              <a:t>;</a:t>
            </a:r>
          </a:p>
          <a:p>
            <a:r>
              <a:rPr lang="en-US" sz="1200" dirty="0">
                <a:solidFill>
                  <a:srgbClr val="000000"/>
                </a:solidFill>
                <a:latin typeface="Consolas" panose="020B0609020204030204" pitchFamily="49" charset="0"/>
              </a:rPr>
              <a:t>      </a:t>
            </a:r>
            <a:r>
              <a:rPr lang="en-US" sz="1200" dirty="0">
                <a:solidFill>
                  <a:srgbClr val="0000FF"/>
                </a:solidFill>
                <a:latin typeface="Consolas" panose="020B0609020204030204" pitchFamily="49" charset="0"/>
              </a:rPr>
              <a:t>int</a:t>
            </a:r>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waitStatus</a:t>
            </a:r>
            <a:r>
              <a:rPr lang="en-US" sz="1200" dirty="0">
                <a:solidFill>
                  <a:srgbClr val="000000"/>
                </a:solidFill>
                <a:latin typeface="Consolas" panose="020B0609020204030204" pitchFamily="49" charset="0"/>
              </a:rPr>
              <a:t>;</a:t>
            </a:r>
          </a:p>
          <a:p>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waitpid</a:t>
            </a:r>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processId</a:t>
            </a:r>
            <a:r>
              <a:rPr lang="en-US" sz="1200" dirty="0">
                <a:solidFill>
                  <a:srgbClr val="000000"/>
                </a:solidFill>
                <a:latin typeface="Consolas" panose="020B0609020204030204" pitchFamily="49" charset="0"/>
              </a:rPr>
              <a:t>, &amp;</a:t>
            </a:r>
            <a:r>
              <a:rPr lang="en-US" sz="1200" dirty="0" err="1">
                <a:solidFill>
                  <a:srgbClr val="000000"/>
                </a:solidFill>
                <a:latin typeface="Consolas" panose="020B0609020204030204" pitchFamily="49" charset="0"/>
              </a:rPr>
              <a:t>waitStatus</a:t>
            </a:r>
            <a:r>
              <a:rPr lang="en-US" sz="1200" dirty="0">
                <a:solidFill>
                  <a:srgbClr val="000000"/>
                </a:solidFill>
                <a:latin typeface="Consolas" panose="020B0609020204030204" pitchFamily="49" charset="0"/>
              </a:rPr>
              <a:t>, 0 );</a:t>
            </a:r>
          </a:p>
          <a:p>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cout</a:t>
            </a:r>
            <a:r>
              <a:rPr lang="en-US" sz="1200" dirty="0">
                <a:solidFill>
                  <a:srgbClr val="000000"/>
                </a:solidFill>
                <a:latin typeface="Consolas" panose="020B0609020204030204" pitchFamily="49" charset="0"/>
              </a:rPr>
              <a:t> </a:t>
            </a:r>
            <a:r>
              <a:rPr lang="en-US" sz="1200" dirty="0">
                <a:solidFill>
                  <a:srgbClr val="008080"/>
                </a:solidFill>
                <a:latin typeface="Consolas" panose="020B0609020204030204" pitchFamily="49" charset="0"/>
              </a:rPr>
              <a:t>&lt;&lt;</a:t>
            </a:r>
            <a:r>
              <a:rPr lang="en-US" sz="1200" dirty="0">
                <a:solidFill>
                  <a:srgbClr val="000000"/>
                </a:solidFill>
                <a:latin typeface="Consolas" panose="020B0609020204030204" pitchFamily="49" charset="0"/>
              </a:rPr>
              <a:t> </a:t>
            </a:r>
            <a:r>
              <a:rPr lang="en-US" sz="1200" dirty="0">
                <a:solidFill>
                  <a:srgbClr val="A31515"/>
                </a:solidFill>
                <a:latin typeface="Consolas" panose="020B0609020204030204" pitchFamily="49" charset="0"/>
              </a:rPr>
              <a:t>"child has exited with status = "</a:t>
            </a:r>
            <a:r>
              <a:rPr lang="en-US" sz="1200" dirty="0">
                <a:solidFill>
                  <a:srgbClr val="000000"/>
                </a:solidFill>
                <a:latin typeface="Consolas" panose="020B0609020204030204" pitchFamily="49" charset="0"/>
              </a:rPr>
              <a:t> </a:t>
            </a:r>
            <a:r>
              <a:rPr lang="en-US" sz="1200" dirty="0">
                <a:solidFill>
                  <a:srgbClr val="008080"/>
                </a:solidFill>
                <a:latin typeface="Consolas" panose="020B0609020204030204" pitchFamily="49" charset="0"/>
              </a:rPr>
              <a:t>&lt;&lt;</a:t>
            </a:r>
            <a:r>
              <a:rPr lang="en-US" sz="1200" dirty="0">
                <a:solidFill>
                  <a:srgbClr val="000000"/>
                </a:solidFill>
                <a:latin typeface="Consolas" panose="020B0609020204030204" pitchFamily="49" charset="0"/>
              </a:rPr>
              <a:t> WEXITSTATUS( </a:t>
            </a:r>
            <a:r>
              <a:rPr lang="en-US" sz="1200" dirty="0" err="1">
                <a:solidFill>
                  <a:srgbClr val="000000"/>
                </a:solidFill>
                <a:latin typeface="Consolas" panose="020B0609020204030204" pitchFamily="49" charset="0"/>
              </a:rPr>
              <a:t>waitStatus</a:t>
            </a:r>
            <a:r>
              <a:rPr lang="en-US" sz="1200" dirty="0">
                <a:solidFill>
                  <a:srgbClr val="000000"/>
                </a:solidFill>
                <a:latin typeface="Consolas" panose="020B0609020204030204" pitchFamily="49" charset="0"/>
              </a:rPr>
              <a:t> )</a:t>
            </a:r>
          </a:p>
          <a:p>
            <a:r>
              <a:rPr lang="en-US" sz="1200" dirty="0">
                <a:solidFill>
                  <a:srgbClr val="000000"/>
                </a:solidFill>
                <a:latin typeface="Consolas" panose="020B0609020204030204" pitchFamily="49" charset="0"/>
              </a:rPr>
              <a:t>            </a:t>
            </a:r>
            <a:r>
              <a:rPr lang="en-US" sz="1200" dirty="0">
                <a:solidFill>
                  <a:srgbClr val="008080"/>
                </a:solidFill>
                <a:latin typeface="Consolas" panose="020B0609020204030204" pitchFamily="49" charset="0"/>
              </a:rPr>
              <a:t>&lt;&lt;</a:t>
            </a:r>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endl</a:t>
            </a:r>
            <a:r>
              <a:rPr lang="en-US" sz="1200" dirty="0">
                <a:solidFill>
                  <a:srgbClr val="000000"/>
                </a:solidFill>
                <a:latin typeface="Consolas" panose="020B0609020204030204" pitchFamily="49" charset="0"/>
              </a:rPr>
              <a:t>;</a:t>
            </a:r>
          </a:p>
          <a:p>
            <a:r>
              <a:rPr lang="en-US" sz="1200" dirty="0">
                <a:solidFill>
                  <a:srgbClr val="000000"/>
                </a:solidFill>
                <a:latin typeface="Consolas" panose="020B0609020204030204" pitchFamily="49" charset="0"/>
              </a:rPr>
              <a:t>      }</a:t>
            </a:r>
          </a:p>
          <a:p>
            <a:r>
              <a:rPr lang="en-US" sz="1200" dirty="0">
                <a:solidFill>
                  <a:srgbClr val="000000"/>
                </a:solidFill>
                <a:latin typeface="Consolas" panose="020B0609020204030204" pitchFamily="49" charset="0"/>
              </a:rPr>
              <a:t>   </a:t>
            </a:r>
            <a:r>
              <a:rPr lang="en-US" sz="1200" dirty="0">
                <a:solidFill>
                  <a:srgbClr val="0000FF"/>
                </a:solidFill>
                <a:latin typeface="Consolas" panose="020B0609020204030204" pitchFamily="49" charset="0"/>
              </a:rPr>
              <a:t>else</a:t>
            </a:r>
            <a:endParaRPr lang="en-US" sz="1200" dirty="0">
              <a:solidFill>
                <a:srgbClr val="000000"/>
              </a:solidFill>
              <a:latin typeface="Consolas" panose="020B0609020204030204" pitchFamily="49" charset="0"/>
            </a:endParaRPr>
          </a:p>
          <a:p>
            <a:r>
              <a:rPr lang="en-US" sz="1200" dirty="0">
                <a:solidFill>
                  <a:srgbClr val="000000"/>
                </a:solidFill>
                <a:latin typeface="Consolas" panose="020B0609020204030204" pitchFamily="49" charset="0"/>
              </a:rPr>
              <a:t>      {</a:t>
            </a:r>
          </a:p>
          <a:p>
            <a:r>
              <a:rPr lang="en-US" sz="1200" dirty="0">
                <a:solidFill>
                  <a:srgbClr val="000000"/>
                </a:solidFill>
                <a:latin typeface="Consolas" panose="020B0609020204030204" pitchFamily="49" charset="0"/>
              </a:rPr>
              <a:t>      </a:t>
            </a:r>
            <a:r>
              <a:rPr lang="en-US" sz="1200" dirty="0">
                <a:solidFill>
                  <a:srgbClr val="008000"/>
                </a:solidFill>
                <a:latin typeface="Consolas" panose="020B0609020204030204" pitchFamily="49" charset="0"/>
              </a:rPr>
              <a:t>// child process</a:t>
            </a:r>
            <a:endParaRPr lang="en-US" sz="1200" dirty="0">
              <a:solidFill>
                <a:srgbClr val="000000"/>
              </a:solidFill>
              <a:latin typeface="Consolas" panose="020B0609020204030204" pitchFamily="49" charset="0"/>
            </a:endParaRPr>
          </a:p>
          <a:p>
            <a:r>
              <a:rPr lang="en-US" sz="1200" dirty="0">
                <a:solidFill>
                  <a:srgbClr val="000000"/>
                </a:solidFill>
                <a:latin typeface="Consolas" panose="020B0609020204030204" pitchFamily="49" charset="0"/>
              </a:rPr>
              <a:t>      </a:t>
            </a:r>
            <a:r>
              <a:rPr lang="en-US" sz="1200" dirty="0" err="1">
                <a:solidFill>
                  <a:srgbClr val="808080"/>
                </a:solidFill>
                <a:latin typeface="Consolas" panose="020B0609020204030204" pitchFamily="49" charset="0"/>
              </a:rPr>
              <a:t>argv</a:t>
            </a:r>
            <a:r>
              <a:rPr lang="en-US" sz="1200" dirty="0">
                <a:solidFill>
                  <a:srgbClr val="000000"/>
                </a:solidFill>
                <a:latin typeface="Consolas" panose="020B0609020204030204" pitchFamily="49" charset="0"/>
              </a:rPr>
              <a:t>++;</a:t>
            </a:r>
          </a:p>
          <a:p>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cout</a:t>
            </a:r>
            <a:r>
              <a:rPr lang="en-US" sz="1200" dirty="0">
                <a:solidFill>
                  <a:srgbClr val="000000"/>
                </a:solidFill>
                <a:latin typeface="Consolas" panose="020B0609020204030204" pitchFamily="49" charset="0"/>
              </a:rPr>
              <a:t> </a:t>
            </a:r>
            <a:r>
              <a:rPr lang="en-US" sz="1200" dirty="0">
                <a:solidFill>
                  <a:srgbClr val="008080"/>
                </a:solidFill>
                <a:latin typeface="Consolas" panose="020B0609020204030204" pitchFamily="49" charset="0"/>
              </a:rPr>
              <a:t>&lt;&lt;</a:t>
            </a:r>
            <a:r>
              <a:rPr lang="en-US" sz="1200" dirty="0">
                <a:solidFill>
                  <a:srgbClr val="000000"/>
                </a:solidFill>
                <a:latin typeface="Consolas" panose="020B0609020204030204" pitchFamily="49" charset="0"/>
              </a:rPr>
              <a:t> </a:t>
            </a:r>
            <a:r>
              <a:rPr lang="en-US" sz="1200" dirty="0">
                <a:solidFill>
                  <a:srgbClr val="A31515"/>
                </a:solidFill>
                <a:latin typeface="Consolas" panose="020B0609020204030204" pitchFamily="49" charset="0"/>
              </a:rPr>
              <a:t>"child starting "</a:t>
            </a:r>
            <a:r>
              <a:rPr lang="en-US" sz="1200" dirty="0">
                <a:solidFill>
                  <a:srgbClr val="000000"/>
                </a:solidFill>
                <a:latin typeface="Consolas" panose="020B0609020204030204" pitchFamily="49" charset="0"/>
              </a:rPr>
              <a:t> </a:t>
            </a:r>
            <a:r>
              <a:rPr lang="en-US" sz="1200" dirty="0">
                <a:solidFill>
                  <a:srgbClr val="008080"/>
                </a:solidFill>
                <a:latin typeface="Consolas" panose="020B0609020204030204" pitchFamily="49" charset="0"/>
              </a:rPr>
              <a:t>&lt;&lt;</a:t>
            </a:r>
            <a:r>
              <a:rPr lang="en-US" sz="1200" dirty="0">
                <a:solidFill>
                  <a:srgbClr val="000000"/>
                </a:solidFill>
                <a:latin typeface="Consolas" panose="020B0609020204030204" pitchFamily="49" charset="0"/>
              </a:rPr>
              <a:t> *</a:t>
            </a:r>
            <a:r>
              <a:rPr lang="en-US" sz="1200" dirty="0" err="1">
                <a:solidFill>
                  <a:srgbClr val="808080"/>
                </a:solidFill>
                <a:latin typeface="Consolas" panose="020B0609020204030204" pitchFamily="49" charset="0"/>
              </a:rPr>
              <a:t>argv</a:t>
            </a:r>
            <a:r>
              <a:rPr lang="en-US" sz="1200" dirty="0">
                <a:solidFill>
                  <a:srgbClr val="000000"/>
                </a:solidFill>
                <a:latin typeface="Consolas" panose="020B0609020204030204" pitchFamily="49" charset="0"/>
              </a:rPr>
              <a:t> </a:t>
            </a:r>
            <a:r>
              <a:rPr lang="en-US" sz="1200" dirty="0">
                <a:solidFill>
                  <a:srgbClr val="008080"/>
                </a:solidFill>
                <a:latin typeface="Consolas" panose="020B0609020204030204" pitchFamily="49" charset="0"/>
              </a:rPr>
              <a:t>&lt;&lt;</a:t>
            </a:r>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endl</a:t>
            </a:r>
            <a:r>
              <a:rPr lang="en-US" sz="1200" dirty="0">
                <a:solidFill>
                  <a:srgbClr val="000000"/>
                </a:solidFill>
                <a:latin typeface="Consolas" panose="020B0609020204030204" pitchFamily="49" charset="0"/>
              </a:rPr>
              <a:t>;</a:t>
            </a:r>
          </a:p>
          <a:p>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execvp</a:t>
            </a:r>
            <a:r>
              <a:rPr lang="en-US" sz="1200" dirty="0">
                <a:solidFill>
                  <a:srgbClr val="000000"/>
                </a:solidFill>
                <a:latin typeface="Consolas" panose="020B0609020204030204" pitchFamily="49" charset="0"/>
              </a:rPr>
              <a:t>( *</a:t>
            </a:r>
            <a:r>
              <a:rPr lang="en-US" sz="1200" dirty="0" err="1">
                <a:solidFill>
                  <a:srgbClr val="808080"/>
                </a:solidFill>
                <a:latin typeface="Consolas" panose="020B0609020204030204" pitchFamily="49" charset="0"/>
              </a:rPr>
              <a:t>argv</a:t>
            </a:r>
            <a:r>
              <a:rPr lang="en-US" sz="1200" dirty="0">
                <a:solidFill>
                  <a:srgbClr val="000000"/>
                </a:solidFill>
                <a:latin typeface="Consolas" panose="020B0609020204030204" pitchFamily="49" charset="0"/>
              </a:rPr>
              <a:t>, </a:t>
            </a:r>
            <a:r>
              <a:rPr lang="en-US" sz="1200" dirty="0" err="1">
                <a:solidFill>
                  <a:srgbClr val="808080"/>
                </a:solidFill>
                <a:latin typeface="Consolas" panose="020B0609020204030204" pitchFamily="49" charset="0"/>
              </a:rPr>
              <a:t>argv</a:t>
            </a:r>
            <a:r>
              <a:rPr lang="en-US" sz="1200" dirty="0">
                <a:solidFill>
                  <a:srgbClr val="000000"/>
                </a:solidFill>
                <a:latin typeface="Consolas" panose="020B0609020204030204" pitchFamily="49" charset="0"/>
              </a:rPr>
              <a:t> );</a:t>
            </a:r>
          </a:p>
          <a:p>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cout</a:t>
            </a:r>
            <a:r>
              <a:rPr lang="en-US" sz="1200" dirty="0">
                <a:solidFill>
                  <a:srgbClr val="000000"/>
                </a:solidFill>
                <a:latin typeface="Consolas" panose="020B0609020204030204" pitchFamily="49" charset="0"/>
              </a:rPr>
              <a:t> </a:t>
            </a:r>
            <a:r>
              <a:rPr lang="en-US" sz="1200" dirty="0">
                <a:solidFill>
                  <a:srgbClr val="008080"/>
                </a:solidFill>
                <a:latin typeface="Consolas" panose="020B0609020204030204" pitchFamily="49" charset="0"/>
              </a:rPr>
              <a:t>&lt;&lt;</a:t>
            </a:r>
            <a:r>
              <a:rPr lang="en-US" sz="1200" dirty="0">
                <a:solidFill>
                  <a:srgbClr val="000000"/>
                </a:solidFill>
                <a:latin typeface="Consolas" panose="020B0609020204030204" pitchFamily="49" charset="0"/>
              </a:rPr>
              <a:t> </a:t>
            </a:r>
            <a:r>
              <a:rPr lang="en-US" sz="1200" dirty="0">
                <a:solidFill>
                  <a:srgbClr val="A31515"/>
                </a:solidFill>
                <a:latin typeface="Consolas" panose="020B0609020204030204" pitchFamily="49" charset="0"/>
              </a:rPr>
              <a:t>"this never prints"</a:t>
            </a:r>
            <a:r>
              <a:rPr lang="en-US" sz="1200" dirty="0">
                <a:solidFill>
                  <a:srgbClr val="000000"/>
                </a:solidFill>
                <a:latin typeface="Consolas" panose="020B0609020204030204" pitchFamily="49" charset="0"/>
              </a:rPr>
              <a:t> </a:t>
            </a:r>
            <a:r>
              <a:rPr lang="en-US" sz="1200" dirty="0">
                <a:solidFill>
                  <a:srgbClr val="008080"/>
                </a:solidFill>
                <a:latin typeface="Consolas" panose="020B0609020204030204" pitchFamily="49" charset="0"/>
              </a:rPr>
              <a:t>&lt;&lt;</a:t>
            </a:r>
            <a:r>
              <a:rPr lang="en-US" sz="1200" dirty="0">
                <a:solidFill>
                  <a:srgbClr val="000000"/>
                </a:solidFill>
                <a:latin typeface="Consolas" panose="020B0609020204030204" pitchFamily="49" charset="0"/>
              </a:rPr>
              <a:t> </a:t>
            </a:r>
            <a:r>
              <a:rPr lang="en-US" sz="1200" dirty="0" err="1">
                <a:solidFill>
                  <a:srgbClr val="000000"/>
                </a:solidFill>
                <a:latin typeface="Consolas" panose="020B0609020204030204" pitchFamily="49" charset="0"/>
              </a:rPr>
              <a:t>endl</a:t>
            </a:r>
            <a:r>
              <a:rPr lang="en-US" sz="1200" dirty="0">
                <a:solidFill>
                  <a:srgbClr val="000000"/>
                </a:solidFill>
                <a:latin typeface="Consolas" panose="020B0609020204030204" pitchFamily="49" charset="0"/>
              </a:rPr>
              <a:t>;</a:t>
            </a:r>
          </a:p>
          <a:p>
            <a:r>
              <a:rPr lang="en-US" sz="1200" dirty="0">
                <a:solidFill>
                  <a:srgbClr val="000000"/>
                </a:solidFill>
                <a:latin typeface="Consolas" panose="020B0609020204030204" pitchFamily="49" charset="0"/>
              </a:rPr>
              <a:t>      }</a:t>
            </a:r>
          </a:p>
          <a:p>
            <a:r>
              <a:rPr lang="en-US" sz="1200" dirty="0">
                <a:solidFill>
                  <a:srgbClr val="000000"/>
                </a:solidFill>
                <a:latin typeface="Consolas" panose="020B0609020204030204" pitchFamily="49" charset="0"/>
              </a:rPr>
              <a:t>   }</a:t>
            </a:r>
            <a:endParaRPr lang="en-US" sz="1200" dirty="0"/>
          </a:p>
        </p:txBody>
      </p:sp>
    </p:spTree>
    <p:extLst>
      <p:ext uri="{BB962C8B-B14F-4D97-AF65-F5344CB8AC3E}">
        <p14:creationId xmlns:p14="http://schemas.microsoft.com/office/powerpoint/2010/main" val="4854568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EC176-7E46-A363-18CB-14F13FC780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C52C35-CBB6-8F5C-AD65-CB0D857CCDCB}"/>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F178856A-AFF8-DA1E-C510-B9913B7F9A27}"/>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65000"/>
                  </a:schemeClr>
                </a:solidFill>
              </a:rPr>
              <a:t>strategy</a:t>
            </a:r>
          </a:p>
          <a:p>
            <a:pPr marL="514350" indent="-514350">
              <a:buFont typeface="+mj-lt"/>
              <a:buAutoNum type="arabicPeriod"/>
            </a:pPr>
            <a:r>
              <a:rPr lang="en-US" dirty="0">
                <a:solidFill>
                  <a:schemeClr val="bg1">
                    <a:lumMod val="65000"/>
                  </a:schemeClr>
                </a:solidFill>
              </a:rPr>
              <a:t>processes</a:t>
            </a:r>
          </a:p>
          <a:p>
            <a:pPr marL="514350" indent="-514350">
              <a:buFont typeface="+mj-lt"/>
              <a:buAutoNum type="arabicPeriod"/>
            </a:pPr>
            <a:r>
              <a:rPr lang="en-US" dirty="0">
                <a:solidFill>
                  <a:srgbClr val="C00000"/>
                </a:solidFill>
              </a:rPr>
              <a:t>threads</a:t>
            </a:r>
            <a:endParaRPr lang="en-US" dirty="0"/>
          </a:p>
          <a:p>
            <a:pPr marL="514350" indent="-514350">
              <a:buFont typeface="+mj-lt"/>
              <a:buAutoNum type="arabicPeriod"/>
            </a:pPr>
            <a:r>
              <a:rPr lang="en-US" dirty="0"/>
              <a:t>producer-consumer relationships</a:t>
            </a:r>
            <a:endParaRPr lang="en-US" dirty="0">
              <a:solidFill>
                <a:srgbClr val="C00000"/>
              </a:solidFill>
            </a:endParaRPr>
          </a:p>
          <a:p>
            <a:endParaRPr lang="en-US" dirty="0"/>
          </a:p>
        </p:txBody>
      </p:sp>
      <p:sp>
        <p:nvSpPr>
          <p:cNvPr id="4" name="Slide Number Placeholder 3">
            <a:extLst>
              <a:ext uri="{FF2B5EF4-FFF2-40B4-BE49-F238E27FC236}">
                <a16:creationId xmlns:a16="http://schemas.microsoft.com/office/drawing/2014/main" id="{F8035572-8BCF-DBB4-E423-542A5F67FD3A}"/>
              </a:ext>
            </a:extLst>
          </p:cNvPr>
          <p:cNvSpPr>
            <a:spLocks noGrp="1"/>
          </p:cNvSpPr>
          <p:nvPr>
            <p:ph type="sldNum" sz="quarter" idx="12"/>
          </p:nvPr>
        </p:nvSpPr>
        <p:spPr/>
        <p:txBody>
          <a:bodyPr/>
          <a:lstStyle/>
          <a:p>
            <a:fld id="{F8D59B09-23C8-46BA-B508-CE17BADF421E}" type="slidenum">
              <a:rPr lang="en-US" smtClean="0"/>
              <a:pPr/>
              <a:t>41</a:t>
            </a:fld>
            <a:endParaRPr lang="en-US"/>
          </a:p>
        </p:txBody>
      </p:sp>
    </p:spTree>
    <p:extLst>
      <p:ext uri="{BB962C8B-B14F-4D97-AF65-F5344CB8AC3E}">
        <p14:creationId xmlns:p14="http://schemas.microsoft.com/office/powerpoint/2010/main" val="6083485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5D877964-74FE-4B00-84CA-5120C2AAD021}"/>
              </a:ext>
            </a:extLst>
          </p:cNvPr>
          <p:cNvSpPr>
            <a:spLocks noGrp="1"/>
          </p:cNvSpPr>
          <p:nvPr>
            <p:ph type="sldNum" sz="quarter" idx="12"/>
          </p:nvPr>
        </p:nvSpPr>
        <p:spPr/>
        <p:txBody>
          <a:bodyPr/>
          <a:lstStyle/>
          <a:p>
            <a:fld id="{9738144C-F7E1-449C-BCB3-3280D7D6AAEF}" type="slidenum">
              <a:rPr lang="en-US" altLang="en-US"/>
              <a:pPr/>
              <a:t>42</a:t>
            </a:fld>
            <a:endParaRPr lang="en-US" altLang="en-US"/>
          </a:p>
        </p:txBody>
      </p:sp>
      <p:sp>
        <p:nvSpPr>
          <p:cNvPr id="141314" name="Rectangle 2">
            <a:extLst>
              <a:ext uri="{FF2B5EF4-FFF2-40B4-BE49-F238E27FC236}">
                <a16:creationId xmlns:a16="http://schemas.microsoft.com/office/drawing/2014/main" id="{F244C8D8-AB7D-43E7-866E-533CE7AB7992}"/>
              </a:ext>
            </a:extLst>
          </p:cNvPr>
          <p:cNvSpPr>
            <a:spLocks noGrp="1" noChangeArrowheads="1"/>
          </p:cNvSpPr>
          <p:nvPr>
            <p:ph type="title"/>
          </p:nvPr>
        </p:nvSpPr>
        <p:spPr>
          <a:noFill/>
          <a:ln/>
        </p:spPr>
        <p:txBody>
          <a:bodyPr/>
          <a:lstStyle/>
          <a:p>
            <a:r>
              <a:rPr lang="en-US" altLang="en-US" dirty="0"/>
              <a:t>processes vs. threads</a:t>
            </a:r>
          </a:p>
        </p:txBody>
      </p:sp>
      <p:sp>
        <p:nvSpPr>
          <p:cNvPr id="141315" name="Rectangle 3">
            <a:extLst>
              <a:ext uri="{FF2B5EF4-FFF2-40B4-BE49-F238E27FC236}">
                <a16:creationId xmlns:a16="http://schemas.microsoft.com/office/drawing/2014/main" id="{36A35854-9BD1-42A0-A1DF-F579875D7965}"/>
              </a:ext>
            </a:extLst>
          </p:cNvPr>
          <p:cNvSpPr>
            <a:spLocks noGrp="1" noChangeArrowheads="1"/>
          </p:cNvSpPr>
          <p:nvPr>
            <p:ph type="body" idx="1"/>
          </p:nvPr>
        </p:nvSpPr>
        <p:spPr>
          <a:xfrm>
            <a:off x="551234" y="1955549"/>
            <a:ext cx="3404681" cy="4277585"/>
          </a:xfrm>
          <a:noFill/>
          <a:ln/>
        </p:spPr>
        <p:txBody>
          <a:bodyPr>
            <a:normAutofit/>
          </a:bodyPr>
          <a:lstStyle/>
          <a:p>
            <a:pPr marL="0" indent="0">
              <a:spcBef>
                <a:spcPts val="1000"/>
              </a:spcBef>
              <a:buNone/>
            </a:pPr>
            <a:r>
              <a:rPr lang="en-US" altLang="en-US" sz="2400" dirty="0"/>
              <a:t>Processes provide concurrency </a:t>
            </a:r>
            <a:r>
              <a:rPr lang="en-US" altLang="en-US" sz="2400" i="1" dirty="0">
                <a:solidFill>
                  <a:schemeClr val="hlink"/>
                </a:solidFill>
              </a:rPr>
              <a:t>between</a:t>
            </a:r>
            <a:r>
              <a:rPr lang="en-US" altLang="en-US" sz="2400" dirty="0">
                <a:solidFill>
                  <a:schemeClr val="hlink"/>
                </a:solidFill>
              </a:rPr>
              <a:t> </a:t>
            </a:r>
            <a:r>
              <a:rPr lang="en-US" altLang="en-US" sz="2400" dirty="0"/>
              <a:t>applications.</a:t>
            </a:r>
          </a:p>
        </p:txBody>
      </p:sp>
      <p:sp>
        <p:nvSpPr>
          <p:cNvPr id="5" name="Rectangle 3">
            <a:extLst>
              <a:ext uri="{FF2B5EF4-FFF2-40B4-BE49-F238E27FC236}">
                <a16:creationId xmlns:a16="http://schemas.microsoft.com/office/drawing/2014/main" id="{653DD3BC-8073-42AA-AEE0-87CBF90D7F23}"/>
              </a:ext>
            </a:extLst>
          </p:cNvPr>
          <p:cNvSpPr txBox="1">
            <a:spLocks noChangeArrowheads="1"/>
          </p:cNvSpPr>
          <p:nvPr/>
        </p:nvSpPr>
        <p:spPr>
          <a:xfrm>
            <a:off x="4396903" y="1955549"/>
            <a:ext cx="4040221" cy="4277585"/>
          </a:xfrm>
          <a:prstGeom prst="rect">
            <a:avLst/>
          </a:prstGeom>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000"/>
              </a:spcBef>
              <a:buFont typeface="Arial" pitchFamily="34" charset="0"/>
              <a:buNone/>
            </a:pPr>
            <a:r>
              <a:rPr lang="en-US" altLang="en-US" sz="2400" dirty="0"/>
              <a:t>Threads provide concurrency </a:t>
            </a:r>
            <a:r>
              <a:rPr lang="en-US" altLang="en-US" sz="2400" i="1" dirty="0">
                <a:solidFill>
                  <a:schemeClr val="hlink"/>
                </a:solidFill>
              </a:rPr>
              <a:t>within</a:t>
            </a:r>
            <a:r>
              <a:rPr lang="en-US" altLang="en-US" sz="2400" dirty="0"/>
              <a:t> an application.</a:t>
            </a:r>
          </a:p>
        </p:txBody>
      </p:sp>
    </p:spTree>
    <p:extLst>
      <p:ext uri="{BB962C8B-B14F-4D97-AF65-F5344CB8AC3E}">
        <p14:creationId xmlns:p14="http://schemas.microsoft.com/office/powerpoint/2010/main" val="1835412129"/>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A65963-AA59-4190-93F8-8B528F1FEF84}"/>
              </a:ext>
            </a:extLst>
          </p:cNvPr>
          <p:cNvSpPr>
            <a:spLocks noGrp="1"/>
          </p:cNvSpPr>
          <p:nvPr>
            <p:ph type="sldNum" sz="quarter" idx="12"/>
          </p:nvPr>
        </p:nvSpPr>
        <p:spPr/>
        <p:txBody>
          <a:bodyPr/>
          <a:lstStyle/>
          <a:p>
            <a:fld id="{F8D59B09-23C8-46BA-B508-CE17BADF421E}" type="slidenum">
              <a:rPr lang="en-US" smtClean="0"/>
              <a:pPr/>
              <a:t>43</a:t>
            </a:fld>
            <a:endParaRPr lang="en-US"/>
          </a:p>
        </p:txBody>
      </p:sp>
      <p:grpSp>
        <p:nvGrpSpPr>
          <p:cNvPr id="3" name="Group 2">
            <a:extLst>
              <a:ext uri="{FF2B5EF4-FFF2-40B4-BE49-F238E27FC236}">
                <a16:creationId xmlns:a16="http://schemas.microsoft.com/office/drawing/2014/main" id="{84177D07-F403-4FE8-B329-A4DBE7D2486D}"/>
              </a:ext>
            </a:extLst>
          </p:cNvPr>
          <p:cNvGrpSpPr/>
          <p:nvPr/>
        </p:nvGrpSpPr>
        <p:grpSpPr>
          <a:xfrm>
            <a:off x="817589" y="1140903"/>
            <a:ext cx="7370066" cy="4996164"/>
            <a:chOff x="1127982" y="1157681"/>
            <a:chExt cx="7370066" cy="4996164"/>
          </a:xfrm>
        </p:grpSpPr>
        <p:sp>
          <p:nvSpPr>
            <p:cNvPr id="4" name="Rectangle 3">
              <a:extLst>
                <a:ext uri="{FF2B5EF4-FFF2-40B4-BE49-F238E27FC236}">
                  <a16:creationId xmlns:a16="http://schemas.microsoft.com/office/drawing/2014/main" id="{6281E99D-6B6C-4E96-B09E-9860AE8B5459}"/>
                </a:ext>
              </a:extLst>
            </p:cNvPr>
            <p:cNvSpPr/>
            <p:nvPr/>
          </p:nvSpPr>
          <p:spPr>
            <a:xfrm>
              <a:off x="1127982" y="1157681"/>
              <a:ext cx="7370066" cy="49961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C4BD14F-363D-4E30-B78D-EC7E239B213F}"/>
                </a:ext>
              </a:extLst>
            </p:cNvPr>
            <p:cNvSpPr txBox="1"/>
            <p:nvPr/>
          </p:nvSpPr>
          <p:spPr>
            <a:xfrm>
              <a:off x="2910980" y="1490943"/>
              <a:ext cx="4353886" cy="923330"/>
            </a:xfrm>
            <a:prstGeom prst="rect">
              <a:avLst/>
            </a:prstGeom>
            <a:noFill/>
          </p:spPr>
          <p:txBody>
            <a:bodyPr wrap="square" rtlCol="0">
              <a:spAutoFit/>
            </a:bodyPr>
            <a:lstStyle/>
            <a:p>
              <a:r>
                <a:rPr lang="en-US" dirty="0"/>
                <a:t>The operating system</a:t>
              </a:r>
            </a:p>
            <a:p>
              <a:r>
                <a:rPr lang="en-US" dirty="0"/>
                <a:t>Virtual memory, scheduling, file system,</a:t>
              </a:r>
              <a:br>
                <a:rPr lang="en-US" dirty="0"/>
              </a:br>
              <a:r>
                <a:rPr lang="en-US" dirty="0"/>
                <a:t>i/o devices</a:t>
              </a:r>
            </a:p>
          </p:txBody>
        </p:sp>
        <p:grpSp>
          <p:nvGrpSpPr>
            <p:cNvPr id="6" name="Group 5">
              <a:extLst>
                <a:ext uri="{FF2B5EF4-FFF2-40B4-BE49-F238E27FC236}">
                  <a16:creationId xmlns:a16="http://schemas.microsoft.com/office/drawing/2014/main" id="{FAF8496E-6ADB-4344-AFCF-47C7B54AAC97}"/>
                </a:ext>
              </a:extLst>
            </p:cNvPr>
            <p:cNvGrpSpPr/>
            <p:nvPr/>
          </p:nvGrpSpPr>
          <p:grpSpPr>
            <a:xfrm>
              <a:off x="1283515" y="2751589"/>
              <a:ext cx="1786855" cy="3171039"/>
              <a:chOff x="1283515" y="2751589"/>
              <a:chExt cx="1786855" cy="3171039"/>
            </a:xfrm>
          </p:grpSpPr>
          <p:sp>
            <p:nvSpPr>
              <p:cNvPr id="14" name="Rectangle 13">
                <a:extLst>
                  <a:ext uri="{FF2B5EF4-FFF2-40B4-BE49-F238E27FC236}">
                    <a16:creationId xmlns:a16="http://schemas.microsoft.com/office/drawing/2014/main" id="{8891FBB6-5F0E-4584-95EA-5FCAF06BFE70}"/>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C1AC22F-A13C-4CBD-A226-448A54E0B0EE}"/>
                  </a:ext>
                </a:extLst>
              </p:cNvPr>
              <p:cNvSpPr txBox="1"/>
              <p:nvPr/>
            </p:nvSpPr>
            <p:spPr>
              <a:xfrm>
                <a:off x="1476462" y="3003259"/>
                <a:ext cx="1434518" cy="2308324"/>
              </a:xfrm>
              <a:prstGeom prst="rect">
                <a:avLst/>
              </a:prstGeom>
              <a:noFill/>
            </p:spPr>
            <p:txBody>
              <a:bodyPr wrap="square" rtlCol="0">
                <a:spAutoFit/>
              </a:bodyPr>
              <a:lstStyle/>
              <a:p>
                <a:r>
                  <a:rPr lang="en-US" dirty="0"/>
                  <a:t>Process 1</a:t>
                </a:r>
              </a:p>
              <a:p>
                <a:endParaRPr lang="en-US" dirty="0"/>
              </a:p>
              <a:p>
                <a:r>
                  <a:rPr lang="en-US" dirty="0"/>
                  <a:t>Memory image, open files, current directory, a running program.</a:t>
                </a:r>
              </a:p>
            </p:txBody>
          </p:sp>
        </p:grpSp>
        <p:grpSp>
          <p:nvGrpSpPr>
            <p:cNvPr id="7" name="Group 6">
              <a:extLst>
                <a:ext uri="{FF2B5EF4-FFF2-40B4-BE49-F238E27FC236}">
                  <a16:creationId xmlns:a16="http://schemas.microsoft.com/office/drawing/2014/main" id="{88AEE7C8-F668-45D5-AFB4-235DEB2A52F4}"/>
                </a:ext>
              </a:extLst>
            </p:cNvPr>
            <p:cNvGrpSpPr/>
            <p:nvPr/>
          </p:nvGrpSpPr>
          <p:grpSpPr>
            <a:xfrm>
              <a:off x="3426902" y="2751589"/>
              <a:ext cx="1786855" cy="3171039"/>
              <a:chOff x="1283515" y="2751589"/>
              <a:chExt cx="1786855" cy="3171039"/>
            </a:xfrm>
          </p:grpSpPr>
          <p:sp>
            <p:nvSpPr>
              <p:cNvPr id="12" name="Rectangle 11">
                <a:extLst>
                  <a:ext uri="{FF2B5EF4-FFF2-40B4-BE49-F238E27FC236}">
                    <a16:creationId xmlns:a16="http://schemas.microsoft.com/office/drawing/2014/main" id="{00880886-F343-41CB-8A8C-F0329C413783}"/>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E99C7AC-0474-477A-AE83-F6E19AE5B609}"/>
                  </a:ext>
                </a:extLst>
              </p:cNvPr>
              <p:cNvSpPr txBox="1"/>
              <p:nvPr/>
            </p:nvSpPr>
            <p:spPr>
              <a:xfrm>
                <a:off x="1476462" y="3003259"/>
                <a:ext cx="1434518" cy="2308324"/>
              </a:xfrm>
              <a:prstGeom prst="rect">
                <a:avLst/>
              </a:prstGeom>
              <a:noFill/>
            </p:spPr>
            <p:txBody>
              <a:bodyPr wrap="square" rtlCol="0">
                <a:spAutoFit/>
              </a:bodyPr>
              <a:lstStyle/>
              <a:p>
                <a:r>
                  <a:rPr lang="en-US" dirty="0"/>
                  <a:t>Process 2</a:t>
                </a:r>
              </a:p>
              <a:p>
                <a:endParaRPr lang="en-US" dirty="0"/>
              </a:p>
              <a:p>
                <a:r>
                  <a:rPr lang="en-US" dirty="0"/>
                  <a:t>Memory image, open files, current directory, a running program.</a:t>
                </a:r>
              </a:p>
            </p:txBody>
          </p:sp>
        </p:grpSp>
        <p:grpSp>
          <p:nvGrpSpPr>
            <p:cNvPr id="8" name="Group 7">
              <a:extLst>
                <a:ext uri="{FF2B5EF4-FFF2-40B4-BE49-F238E27FC236}">
                  <a16:creationId xmlns:a16="http://schemas.microsoft.com/office/drawing/2014/main" id="{560B3B62-111E-444A-98BB-C8AA38D07786}"/>
                </a:ext>
              </a:extLst>
            </p:cNvPr>
            <p:cNvGrpSpPr/>
            <p:nvPr/>
          </p:nvGrpSpPr>
          <p:grpSpPr>
            <a:xfrm>
              <a:off x="6553200" y="2750103"/>
              <a:ext cx="1786855" cy="3171039"/>
              <a:chOff x="1283515" y="2751589"/>
              <a:chExt cx="1786855" cy="3171039"/>
            </a:xfrm>
          </p:grpSpPr>
          <p:sp>
            <p:nvSpPr>
              <p:cNvPr id="10" name="Rectangle 9">
                <a:extLst>
                  <a:ext uri="{FF2B5EF4-FFF2-40B4-BE49-F238E27FC236}">
                    <a16:creationId xmlns:a16="http://schemas.microsoft.com/office/drawing/2014/main" id="{FB89C1A4-8E50-42AE-91D9-A83FE65B8213}"/>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8375617-7FEB-4821-BDA5-80DF5D46346B}"/>
                  </a:ext>
                </a:extLst>
              </p:cNvPr>
              <p:cNvSpPr txBox="1"/>
              <p:nvPr/>
            </p:nvSpPr>
            <p:spPr>
              <a:xfrm>
                <a:off x="1476462" y="3003259"/>
                <a:ext cx="1434518" cy="2308324"/>
              </a:xfrm>
              <a:prstGeom prst="rect">
                <a:avLst/>
              </a:prstGeom>
              <a:noFill/>
            </p:spPr>
            <p:txBody>
              <a:bodyPr wrap="square" rtlCol="0">
                <a:spAutoFit/>
              </a:bodyPr>
              <a:lstStyle/>
              <a:p>
                <a:r>
                  <a:rPr lang="en-US" dirty="0"/>
                  <a:t>Process n</a:t>
                </a:r>
              </a:p>
              <a:p>
                <a:endParaRPr lang="en-US" dirty="0"/>
              </a:p>
              <a:p>
                <a:r>
                  <a:rPr lang="en-US" dirty="0"/>
                  <a:t>Memory image, open files, current directory, a running program.</a:t>
                </a:r>
              </a:p>
            </p:txBody>
          </p:sp>
        </p:grpSp>
        <p:sp>
          <p:nvSpPr>
            <p:cNvPr id="9" name="TextBox 8">
              <a:extLst>
                <a:ext uri="{FF2B5EF4-FFF2-40B4-BE49-F238E27FC236}">
                  <a16:creationId xmlns:a16="http://schemas.microsoft.com/office/drawing/2014/main" id="{530AB168-3E72-4523-BE5D-6591ADF724E3}"/>
                </a:ext>
              </a:extLst>
            </p:cNvPr>
            <p:cNvSpPr txBox="1"/>
            <p:nvPr/>
          </p:nvSpPr>
          <p:spPr>
            <a:xfrm>
              <a:off x="5617127" y="3655763"/>
              <a:ext cx="532702" cy="769441"/>
            </a:xfrm>
            <a:prstGeom prst="rect">
              <a:avLst/>
            </a:prstGeom>
            <a:noFill/>
          </p:spPr>
          <p:txBody>
            <a:bodyPr wrap="square" rtlCol="0">
              <a:spAutoFit/>
            </a:bodyPr>
            <a:lstStyle/>
            <a:p>
              <a:r>
                <a:rPr lang="en-US" sz="4400" dirty="0"/>
                <a:t>…</a:t>
              </a:r>
            </a:p>
          </p:txBody>
        </p:sp>
      </p:grpSp>
      <p:sp>
        <p:nvSpPr>
          <p:cNvPr id="16" name="TextBox 15">
            <a:extLst>
              <a:ext uri="{FF2B5EF4-FFF2-40B4-BE49-F238E27FC236}">
                <a16:creationId xmlns:a16="http://schemas.microsoft.com/office/drawing/2014/main" id="{2FD5F24F-684D-B705-6BC9-2F2B2DC993DC}"/>
              </a:ext>
            </a:extLst>
          </p:cNvPr>
          <p:cNvSpPr txBox="1"/>
          <p:nvPr/>
        </p:nvSpPr>
        <p:spPr>
          <a:xfrm>
            <a:off x="817589" y="624689"/>
            <a:ext cx="4895147" cy="461665"/>
          </a:xfrm>
          <a:prstGeom prst="rect">
            <a:avLst/>
          </a:prstGeom>
          <a:noFill/>
        </p:spPr>
        <p:txBody>
          <a:bodyPr wrap="square" rtlCol="0">
            <a:spAutoFit/>
          </a:bodyPr>
          <a:lstStyle/>
          <a:p>
            <a:r>
              <a:rPr lang="en-US" sz="2400" dirty="0"/>
              <a:t>Typically, many running processes</a:t>
            </a:r>
          </a:p>
        </p:txBody>
      </p:sp>
    </p:spTree>
    <p:extLst>
      <p:ext uri="{BB962C8B-B14F-4D97-AF65-F5344CB8AC3E}">
        <p14:creationId xmlns:p14="http://schemas.microsoft.com/office/powerpoint/2010/main" val="5145971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4C214A-3A12-4515-922B-58E142EE2C40}"/>
              </a:ext>
            </a:extLst>
          </p:cNvPr>
          <p:cNvSpPr>
            <a:spLocks noGrp="1"/>
          </p:cNvSpPr>
          <p:nvPr>
            <p:ph type="sldNum" sz="quarter" idx="12"/>
          </p:nvPr>
        </p:nvSpPr>
        <p:spPr/>
        <p:txBody>
          <a:bodyPr/>
          <a:lstStyle/>
          <a:p>
            <a:fld id="{F8D59B09-23C8-46BA-B508-CE17BADF421E}" type="slidenum">
              <a:rPr lang="en-US" smtClean="0"/>
              <a:pPr/>
              <a:t>44</a:t>
            </a:fld>
            <a:endParaRPr lang="en-US"/>
          </a:p>
        </p:txBody>
      </p:sp>
      <p:grpSp>
        <p:nvGrpSpPr>
          <p:cNvPr id="3" name="Group 2">
            <a:extLst>
              <a:ext uri="{FF2B5EF4-FFF2-40B4-BE49-F238E27FC236}">
                <a16:creationId xmlns:a16="http://schemas.microsoft.com/office/drawing/2014/main" id="{8BAD2692-5783-4DD3-B0C4-321C13774603}"/>
              </a:ext>
            </a:extLst>
          </p:cNvPr>
          <p:cNvGrpSpPr>
            <a:grpSpLocks noChangeAspect="1"/>
          </p:cNvGrpSpPr>
          <p:nvPr/>
        </p:nvGrpSpPr>
        <p:grpSpPr>
          <a:xfrm>
            <a:off x="3710414" y="1367408"/>
            <a:ext cx="4665365" cy="3162648"/>
            <a:chOff x="1127982" y="1157681"/>
            <a:chExt cx="7370066" cy="4996164"/>
          </a:xfrm>
        </p:grpSpPr>
        <p:sp>
          <p:nvSpPr>
            <p:cNvPr id="4" name="Rectangle 3">
              <a:extLst>
                <a:ext uri="{FF2B5EF4-FFF2-40B4-BE49-F238E27FC236}">
                  <a16:creationId xmlns:a16="http://schemas.microsoft.com/office/drawing/2014/main" id="{1FB707B0-042B-445E-B2DD-BEC775D98158}"/>
                </a:ext>
              </a:extLst>
            </p:cNvPr>
            <p:cNvSpPr/>
            <p:nvPr/>
          </p:nvSpPr>
          <p:spPr>
            <a:xfrm>
              <a:off x="1127982" y="1157681"/>
              <a:ext cx="7370066" cy="49961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059536E-53DE-486A-A3B2-C049C69B02F9}"/>
                </a:ext>
              </a:extLst>
            </p:cNvPr>
            <p:cNvSpPr txBox="1"/>
            <p:nvPr/>
          </p:nvSpPr>
          <p:spPr>
            <a:xfrm>
              <a:off x="2910980" y="1490944"/>
              <a:ext cx="4353886" cy="526221"/>
            </a:xfrm>
            <a:prstGeom prst="rect">
              <a:avLst/>
            </a:prstGeom>
            <a:noFill/>
          </p:spPr>
          <p:txBody>
            <a:bodyPr wrap="square" rtlCol="0">
              <a:spAutoFit/>
            </a:bodyPr>
            <a:lstStyle/>
            <a:p>
              <a:r>
                <a:rPr lang="en-US" dirty="0"/>
                <a:t>The operating system</a:t>
              </a:r>
            </a:p>
          </p:txBody>
        </p:sp>
        <p:grpSp>
          <p:nvGrpSpPr>
            <p:cNvPr id="6" name="Group 5">
              <a:extLst>
                <a:ext uri="{FF2B5EF4-FFF2-40B4-BE49-F238E27FC236}">
                  <a16:creationId xmlns:a16="http://schemas.microsoft.com/office/drawing/2014/main" id="{833E45D8-609D-4221-ADC9-4F0261CFFF92}"/>
                </a:ext>
              </a:extLst>
            </p:cNvPr>
            <p:cNvGrpSpPr/>
            <p:nvPr/>
          </p:nvGrpSpPr>
          <p:grpSpPr>
            <a:xfrm>
              <a:off x="1283515" y="2751589"/>
              <a:ext cx="1786855" cy="3171039"/>
              <a:chOff x="1283515" y="2751589"/>
              <a:chExt cx="1786855" cy="3171039"/>
            </a:xfrm>
          </p:grpSpPr>
          <p:sp>
            <p:nvSpPr>
              <p:cNvPr id="14" name="Rectangle 13">
                <a:extLst>
                  <a:ext uri="{FF2B5EF4-FFF2-40B4-BE49-F238E27FC236}">
                    <a16:creationId xmlns:a16="http://schemas.microsoft.com/office/drawing/2014/main" id="{9EDE1994-1C29-465F-8CE1-2A51819CFAFB}"/>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0F4A06F-A56A-420F-8F61-C59FCC271477}"/>
                  </a:ext>
                </a:extLst>
              </p:cNvPr>
              <p:cNvSpPr txBox="1"/>
              <p:nvPr/>
            </p:nvSpPr>
            <p:spPr>
              <a:xfrm>
                <a:off x="1476462" y="3003260"/>
                <a:ext cx="1434519" cy="920886"/>
              </a:xfrm>
              <a:prstGeom prst="rect">
                <a:avLst/>
              </a:prstGeom>
              <a:noFill/>
            </p:spPr>
            <p:txBody>
              <a:bodyPr wrap="square" rtlCol="0">
                <a:spAutoFit/>
              </a:bodyPr>
              <a:lstStyle/>
              <a:p>
                <a:r>
                  <a:rPr lang="en-US" dirty="0"/>
                  <a:t>Process 1</a:t>
                </a:r>
              </a:p>
            </p:txBody>
          </p:sp>
        </p:grpSp>
        <p:grpSp>
          <p:nvGrpSpPr>
            <p:cNvPr id="7" name="Group 6">
              <a:extLst>
                <a:ext uri="{FF2B5EF4-FFF2-40B4-BE49-F238E27FC236}">
                  <a16:creationId xmlns:a16="http://schemas.microsoft.com/office/drawing/2014/main" id="{294C5269-ED48-4079-9E47-C3BF394C6EFE}"/>
                </a:ext>
              </a:extLst>
            </p:cNvPr>
            <p:cNvGrpSpPr/>
            <p:nvPr/>
          </p:nvGrpSpPr>
          <p:grpSpPr>
            <a:xfrm>
              <a:off x="3426902" y="2751589"/>
              <a:ext cx="1786855" cy="3171039"/>
              <a:chOff x="1283515" y="2751589"/>
              <a:chExt cx="1786855" cy="3171039"/>
            </a:xfrm>
          </p:grpSpPr>
          <p:sp>
            <p:nvSpPr>
              <p:cNvPr id="12" name="Rectangle 11">
                <a:extLst>
                  <a:ext uri="{FF2B5EF4-FFF2-40B4-BE49-F238E27FC236}">
                    <a16:creationId xmlns:a16="http://schemas.microsoft.com/office/drawing/2014/main" id="{D10B4BAA-CB0B-4F2E-854F-76A292C10C73}"/>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E35C963-AEC7-4704-8F0F-4A2D0B039586}"/>
                  </a:ext>
                </a:extLst>
              </p:cNvPr>
              <p:cNvSpPr txBox="1"/>
              <p:nvPr/>
            </p:nvSpPr>
            <p:spPr>
              <a:xfrm>
                <a:off x="1476462" y="3003260"/>
                <a:ext cx="1434519" cy="920886"/>
              </a:xfrm>
              <a:prstGeom prst="rect">
                <a:avLst/>
              </a:prstGeom>
              <a:noFill/>
            </p:spPr>
            <p:txBody>
              <a:bodyPr wrap="square" rtlCol="0">
                <a:spAutoFit/>
              </a:bodyPr>
              <a:lstStyle/>
              <a:p>
                <a:r>
                  <a:rPr lang="en-US" dirty="0"/>
                  <a:t>Process 2</a:t>
                </a:r>
              </a:p>
            </p:txBody>
          </p:sp>
        </p:grpSp>
        <p:grpSp>
          <p:nvGrpSpPr>
            <p:cNvPr id="8" name="Group 7">
              <a:extLst>
                <a:ext uri="{FF2B5EF4-FFF2-40B4-BE49-F238E27FC236}">
                  <a16:creationId xmlns:a16="http://schemas.microsoft.com/office/drawing/2014/main" id="{173C9237-236A-49C8-8E5F-57FDFEF84B8A}"/>
                </a:ext>
              </a:extLst>
            </p:cNvPr>
            <p:cNvGrpSpPr/>
            <p:nvPr/>
          </p:nvGrpSpPr>
          <p:grpSpPr>
            <a:xfrm>
              <a:off x="6553200" y="2750103"/>
              <a:ext cx="1786855" cy="3171039"/>
              <a:chOff x="1283515" y="2751589"/>
              <a:chExt cx="1786855" cy="3171039"/>
            </a:xfrm>
          </p:grpSpPr>
          <p:sp>
            <p:nvSpPr>
              <p:cNvPr id="10" name="Rectangle 9">
                <a:extLst>
                  <a:ext uri="{FF2B5EF4-FFF2-40B4-BE49-F238E27FC236}">
                    <a16:creationId xmlns:a16="http://schemas.microsoft.com/office/drawing/2014/main" id="{B3FB7B20-E402-4680-B719-69D34E43A7AD}"/>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8D235A7-59A1-4559-A2A0-A1240F69BB49}"/>
                  </a:ext>
                </a:extLst>
              </p:cNvPr>
              <p:cNvSpPr txBox="1"/>
              <p:nvPr/>
            </p:nvSpPr>
            <p:spPr>
              <a:xfrm>
                <a:off x="1476462" y="3003260"/>
                <a:ext cx="1434519" cy="920886"/>
              </a:xfrm>
              <a:prstGeom prst="rect">
                <a:avLst/>
              </a:prstGeom>
              <a:noFill/>
            </p:spPr>
            <p:txBody>
              <a:bodyPr wrap="square" rtlCol="0">
                <a:spAutoFit/>
              </a:bodyPr>
              <a:lstStyle/>
              <a:p>
                <a:r>
                  <a:rPr lang="en-US" dirty="0"/>
                  <a:t>Process n</a:t>
                </a:r>
              </a:p>
            </p:txBody>
          </p:sp>
        </p:grpSp>
        <p:sp>
          <p:nvSpPr>
            <p:cNvPr id="9" name="TextBox 8">
              <a:extLst>
                <a:ext uri="{FF2B5EF4-FFF2-40B4-BE49-F238E27FC236}">
                  <a16:creationId xmlns:a16="http://schemas.microsoft.com/office/drawing/2014/main" id="{4C17A126-76CD-4D66-ABDD-842B333484F7}"/>
                </a:ext>
              </a:extLst>
            </p:cNvPr>
            <p:cNvSpPr txBox="1"/>
            <p:nvPr/>
          </p:nvSpPr>
          <p:spPr>
            <a:xfrm>
              <a:off x="5457738" y="3566181"/>
              <a:ext cx="936072" cy="1215517"/>
            </a:xfrm>
            <a:prstGeom prst="rect">
              <a:avLst/>
            </a:prstGeom>
            <a:noFill/>
          </p:spPr>
          <p:txBody>
            <a:bodyPr wrap="square" rtlCol="0">
              <a:spAutoFit/>
            </a:bodyPr>
            <a:lstStyle/>
            <a:p>
              <a:r>
                <a:rPr lang="en-US" sz="4400" dirty="0"/>
                <a:t>…</a:t>
              </a:r>
            </a:p>
          </p:txBody>
        </p:sp>
      </p:grpSp>
      <p:sp>
        <p:nvSpPr>
          <p:cNvPr id="18" name="Rectangle 17">
            <a:extLst>
              <a:ext uri="{FF2B5EF4-FFF2-40B4-BE49-F238E27FC236}">
                <a16:creationId xmlns:a16="http://schemas.microsoft.com/office/drawing/2014/main" id="{EA892A25-82EE-42D5-8F6D-079BE3EF5B64}"/>
              </a:ext>
            </a:extLst>
          </p:cNvPr>
          <p:cNvSpPr/>
          <p:nvPr/>
        </p:nvSpPr>
        <p:spPr>
          <a:xfrm>
            <a:off x="338327" y="1367408"/>
            <a:ext cx="3116748" cy="2852063"/>
          </a:xfrm>
          <a:prstGeom prst="rect">
            <a:avLst/>
          </a:prstGeom>
        </p:spPr>
        <p:txBody>
          <a:bodyPr wrap="square">
            <a:spAutoFit/>
          </a:bodyPr>
          <a:lstStyle/>
          <a:p>
            <a:pPr>
              <a:spcBef>
                <a:spcPts val="1600"/>
              </a:spcBef>
            </a:pPr>
            <a:r>
              <a:rPr lang="en-US" dirty="0"/>
              <a:t>Processes provide concurrency between applications.</a:t>
            </a:r>
          </a:p>
          <a:p>
            <a:pPr>
              <a:spcBef>
                <a:spcPts val="1600"/>
              </a:spcBef>
            </a:pPr>
            <a:r>
              <a:rPr lang="en-US" dirty="0"/>
              <a:t>High startup costs.</a:t>
            </a:r>
          </a:p>
          <a:p>
            <a:pPr>
              <a:spcBef>
                <a:spcPts val="1600"/>
              </a:spcBef>
            </a:pPr>
            <a:r>
              <a:rPr lang="en-US" dirty="0"/>
              <a:t>One-way inheritance.</a:t>
            </a:r>
          </a:p>
          <a:p>
            <a:pPr>
              <a:spcBef>
                <a:spcPts val="1600"/>
              </a:spcBef>
            </a:pPr>
            <a:r>
              <a:rPr lang="en-US" dirty="0"/>
              <a:t>Lots of “firewalling.”</a:t>
            </a:r>
          </a:p>
          <a:p>
            <a:pPr>
              <a:spcBef>
                <a:spcPts val="1600"/>
              </a:spcBef>
            </a:pPr>
            <a:r>
              <a:rPr lang="en-US" dirty="0"/>
              <a:t>Errant apps can’t scribble on others.</a:t>
            </a:r>
          </a:p>
        </p:txBody>
      </p:sp>
    </p:spTree>
    <p:extLst>
      <p:ext uri="{BB962C8B-B14F-4D97-AF65-F5344CB8AC3E}">
        <p14:creationId xmlns:p14="http://schemas.microsoft.com/office/powerpoint/2010/main" val="5847368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4C214A-3A12-4515-922B-58E142EE2C40}"/>
              </a:ext>
            </a:extLst>
          </p:cNvPr>
          <p:cNvSpPr>
            <a:spLocks noGrp="1"/>
          </p:cNvSpPr>
          <p:nvPr>
            <p:ph type="sldNum" sz="quarter" idx="12"/>
          </p:nvPr>
        </p:nvSpPr>
        <p:spPr/>
        <p:txBody>
          <a:bodyPr/>
          <a:lstStyle/>
          <a:p>
            <a:fld id="{F8D59B09-23C8-46BA-B508-CE17BADF421E}" type="slidenum">
              <a:rPr lang="en-US" smtClean="0"/>
              <a:pPr/>
              <a:t>45</a:t>
            </a:fld>
            <a:endParaRPr lang="en-US"/>
          </a:p>
        </p:txBody>
      </p:sp>
      <p:grpSp>
        <p:nvGrpSpPr>
          <p:cNvPr id="3" name="Group 2">
            <a:extLst>
              <a:ext uri="{FF2B5EF4-FFF2-40B4-BE49-F238E27FC236}">
                <a16:creationId xmlns:a16="http://schemas.microsoft.com/office/drawing/2014/main" id="{8BAD2692-5783-4DD3-B0C4-321C13774603}"/>
              </a:ext>
            </a:extLst>
          </p:cNvPr>
          <p:cNvGrpSpPr>
            <a:grpSpLocks noChangeAspect="1"/>
          </p:cNvGrpSpPr>
          <p:nvPr/>
        </p:nvGrpSpPr>
        <p:grpSpPr>
          <a:xfrm>
            <a:off x="3710414" y="1367408"/>
            <a:ext cx="4665365" cy="3162648"/>
            <a:chOff x="1127982" y="1157681"/>
            <a:chExt cx="7370066" cy="4996164"/>
          </a:xfrm>
        </p:grpSpPr>
        <p:sp>
          <p:nvSpPr>
            <p:cNvPr id="4" name="Rectangle 3">
              <a:extLst>
                <a:ext uri="{FF2B5EF4-FFF2-40B4-BE49-F238E27FC236}">
                  <a16:creationId xmlns:a16="http://schemas.microsoft.com/office/drawing/2014/main" id="{1FB707B0-042B-445E-B2DD-BEC775D98158}"/>
                </a:ext>
              </a:extLst>
            </p:cNvPr>
            <p:cNvSpPr/>
            <p:nvPr/>
          </p:nvSpPr>
          <p:spPr>
            <a:xfrm>
              <a:off x="1127982" y="1157681"/>
              <a:ext cx="7370066" cy="49961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059536E-53DE-486A-A3B2-C049C69B02F9}"/>
                </a:ext>
              </a:extLst>
            </p:cNvPr>
            <p:cNvSpPr txBox="1"/>
            <p:nvPr/>
          </p:nvSpPr>
          <p:spPr>
            <a:xfrm>
              <a:off x="3619849" y="1490945"/>
              <a:ext cx="3645017" cy="583449"/>
            </a:xfrm>
            <a:prstGeom prst="rect">
              <a:avLst/>
            </a:prstGeom>
            <a:noFill/>
          </p:spPr>
          <p:txBody>
            <a:bodyPr wrap="square" rtlCol="0">
              <a:spAutoFit/>
            </a:bodyPr>
            <a:lstStyle/>
            <a:p>
              <a:r>
                <a:rPr lang="en-US" dirty="0"/>
                <a:t>A process</a:t>
              </a:r>
            </a:p>
          </p:txBody>
        </p:sp>
        <p:grpSp>
          <p:nvGrpSpPr>
            <p:cNvPr id="6" name="Group 5">
              <a:extLst>
                <a:ext uri="{FF2B5EF4-FFF2-40B4-BE49-F238E27FC236}">
                  <a16:creationId xmlns:a16="http://schemas.microsoft.com/office/drawing/2014/main" id="{833E45D8-609D-4221-ADC9-4F0261CFFF92}"/>
                </a:ext>
              </a:extLst>
            </p:cNvPr>
            <p:cNvGrpSpPr/>
            <p:nvPr/>
          </p:nvGrpSpPr>
          <p:grpSpPr>
            <a:xfrm>
              <a:off x="1283515" y="2751589"/>
              <a:ext cx="1786855" cy="3171039"/>
              <a:chOff x="1283515" y="2751589"/>
              <a:chExt cx="1786855" cy="3171039"/>
            </a:xfrm>
          </p:grpSpPr>
          <p:sp>
            <p:nvSpPr>
              <p:cNvPr id="14" name="Rectangle 13">
                <a:extLst>
                  <a:ext uri="{FF2B5EF4-FFF2-40B4-BE49-F238E27FC236}">
                    <a16:creationId xmlns:a16="http://schemas.microsoft.com/office/drawing/2014/main" id="{9EDE1994-1C29-465F-8CE1-2A51819CFAFB}"/>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0F4A06F-A56A-420F-8F61-C59FCC271477}"/>
                  </a:ext>
                </a:extLst>
              </p:cNvPr>
              <p:cNvSpPr txBox="1"/>
              <p:nvPr/>
            </p:nvSpPr>
            <p:spPr>
              <a:xfrm>
                <a:off x="1476461" y="3003261"/>
                <a:ext cx="1434519" cy="1021035"/>
              </a:xfrm>
              <a:prstGeom prst="rect">
                <a:avLst/>
              </a:prstGeom>
              <a:noFill/>
            </p:spPr>
            <p:txBody>
              <a:bodyPr wrap="square" rtlCol="0">
                <a:spAutoFit/>
              </a:bodyPr>
              <a:lstStyle/>
              <a:p>
                <a:r>
                  <a:rPr lang="en-US" dirty="0"/>
                  <a:t>Thread 1</a:t>
                </a:r>
              </a:p>
            </p:txBody>
          </p:sp>
        </p:grpSp>
        <p:grpSp>
          <p:nvGrpSpPr>
            <p:cNvPr id="7" name="Group 6">
              <a:extLst>
                <a:ext uri="{FF2B5EF4-FFF2-40B4-BE49-F238E27FC236}">
                  <a16:creationId xmlns:a16="http://schemas.microsoft.com/office/drawing/2014/main" id="{294C5269-ED48-4079-9E47-C3BF394C6EFE}"/>
                </a:ext>
              </a:extLst>
            </p:cNvPr>
            <p:cNvGrpSpPr/>
            <p:nvPr/>
          </p:nvGrpSpPr>
          <p:grpSpPr>
            <a:xfrm>
              <a:off x="3426902" y="2751589"/>
              <a:ext cx="1786855" cy="3171039"/>
              <a:chOff x="1283515" y="2751589"/>
              <a:chExt cx="1786855" cy="3171039"/>
            </a:xfrm>
          </p:grpSpPr>
          <p:sp>
            <p:nvSpPr>
              <p:cNvPr id="12" name="Rectangle 11">
                <a:extLst>
                  <a:ext uri="{FF2B5EF4-FFF2-40B4-BE49-F238E27FC236}">
                    <a16:creationId xmlns:a16="http://schemas.microsoft.com/office/drawing/2014/main" id="{D10B4BAA-CB0B-4F2E-854F-76A292C10C73}"/>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E35C963-AEC7-4704-8F0F-4A2D0B039586}"/>
                  </a:ext>
                </a:extLst>
              </p:cNvPr>
              <p:cNvSpPr txBox="1"/>
              <p:nvPr/>
            </p:nvSpPr>
            <p:spPr>
              <a:xfrm>
                <a:off x="1476461" y="3003261"/>
                <a:ext cx="1434519" cy="1021035"/>
              </a:xfrm>
              <a:prstGeom prst="rect">
                <a:avLst/>
              </a:prstGeom>
              <a:noFill/>
            </p:spPr>
            <p:txBody>
              <a:bodyPr wrap="square" rtlCol="0">
                <a:spAutoFit/>
              </a:bodyPr>
              <a:lstStyle/>
              <a:p>
                <a:r>
                  <a:rPr lang="en-US" dirty="0"/>
                  <a:t>Thread 2</a:t>
                </a:r>
              </a:p>
            </p:txBody>
          </p:sp>
        </p:grpSp>
        <p:grpSp>
          <p:nvGrpSpPr>
            <p:cNvPr id="8" name="Group 7">
              <a:extLst>
                <a:ext uri="{FF2B5EF4-FFF2-40B4-BE49-F238E27FC236}">
                  <a16:creationId xmlns:a16="http://schemas.microsoft.com/office/drawing/2014/main" id="{173C9237-236A-49C8-8E5F-57FDFEF84B8A}"/>
                </a:ext>
              </a:extLst>
            </p:cNvPr>
            <p:cNvGrpSpPr/>
            <p:nvPr/>
          </p:nvGrpSpPr>
          <p:grpSpPr>
            <a:xfrm>
              <a:off x="6553200" y="2750103"/>
              <a:ext cx="1786855" cy="3171039"/>
              <a:chOff x="1283515" y="2751589"/>
              <a:chExt cx="1786855" cy="3171039"/>
            </a:xfrm>
          </p:grpSpPr>
          <p:sp>
            <p:nvSpPr>
              <p:cNvPr id="10" name="Rectangle 9">
                <a:extLst>
                  <a:ext uri="{FF2B5EF4-FFF2-40B4-BE49-F238E27FC236}">
                    <a16:creationId xmlns:a16="http://schemas.microsoft.com/office/drawing/2014/main" id="{B3FB7B20-E402-4680-B719-69D34E43A7AD}"/>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8D235A7-59A1-4559-A2A0-A1240F69BB49}"/>
                  </a:ext>
                </a:extLst>
              </p:cNvPr>
              <p:cNvSpPr txBox="1"/>
              <p:nvPr/>
            </p:nvSpPr>
            <p:spPr>
              <a:xfrm>
                <a:off x="1476461" y="3003261"/>
                <a:ext cx="1434519" cy="1021035"/>
              </a:xfrm>
              <a:prstGeom prst="rect">
                <a:avLst/>
              </a:prstGeom>
              <a:noFill/>
            </p:spPr>
            <p:txBody>
              <a:bodyPr wrap="square" rtlCol="0">
                <a:spAutoFit/>
              </a:bodyPr>
              <a:lstStyle/>
              <a:p>
                <a:r>
                  <a:rPr lang="en-US" dirty="0"/>
                  <a:t>Thread n</a:t>
                </a:r>
              </a:p>
            </p:txBody>
          </p:sp>
        </p:grpSp>
      </p:grpSp>
      <p:sp>
        <p:nvSpPr>
          <p:cNvPr id="18" name="Rectangle 17">
            <a:extLst>
              <a:ext uri="{FF2B5EF4-FFF2-40B4-BE49-F238E27FC236}">
                <a16:creationId xmlns:a16="http://schemas.microsoft.com/office/drawing/2014/main" id="{EA892A25-82EE-42D5-8F6D-079BE3EF5B64}"/>
              </a:ext>
            </a:extLst>
          </p:cNvPr>
          <p:cNvSpPr/>
          <p:nvPr/>
        </p:nvSpPr>
        <p:spPr>
          <a:xfrm>
            <a:off x="338327" y="1367408"/>
            <a:ext cx="3116748" cy="3129062"/>
          </a:xfrm>
          <a:prstGeom prst="rect">
            <a:avLst/>
          </a:prstGeom>
        </p:spPr>
        <p:txBody>
          <a:bodyPr wrap="square">
            <a:spAutoFit/>
          </a:bodyPr>
          <a:lstStyle/>
          <a:p>
            <a:pPr>
              <a:spcBef>
                <a:spcPts val="1600"/>
              </a:spcBef>
            </a:pPr>
            <a:r>
              <a:rPr lang="en-US" dirty="0"/>
              <a:t>Threads provide concurrency </a:t>
            </a:r>
            <a:r>
              <a:rPr lang="en-US" i="1" dirty="0"/>
              <a:t>within</a:t>
            </a:r>
            <a:r>
              <a:rPr lang="en-US" dirty="0"/>
              <a:t> an application:</a:t>
            </a:r>
          </a:p>
          <a:p>
            <a:pPr>
              <a:spcBef>
                <a:spcPts val="1600"/>
              </a:spcBef>
            </a:pPr>
            <a:r>
              <a:rPr lang="en-US" dirty="0"/>
              <a:t>Very low cost to spawn.</a:t>
            </a:r>
          </a:p>
          <a:p>
            <a:pPr>
              <a:spcBef>
                <a:spcPts val="1600"/>
              </a:spcBef>
            </a:pPr>
            <a:r>
              <a:rPr lang="en-US" dirty="0"/>
              <a:t>Only a scheduler entry is created.</a:t>
            </a:r>
          </a:p>
          <a:p>
            <a:pPr>
              <a:spcBef>
                <a:spcPts val="1600"/>
              </a:spcBef>
            </a:pPr>
            <a:r>
              <a:rPr lang="en-US" dirty="0"/>
              <a:t>Everything else is shared.</a:t>
            </a:r>
          </a:p>
          <a:p>
            <a:pPr>
              <a:spcBef>
                <a:spcPts val="1600"/>
              </a:spcBef>
            </a:pPr>
            <a:r>
              <a:rPr lang="en-US" dirty="0"/>
              <a:t>No protection between threads.</a:t>
            </a:r>
          </a:p>
        </p:txBody>
      </p:sp>
      <p:sp>
        <p:nvSpPr>
          <p:cNvPr id="17" name="TextBox 16">
            <a:extLst>
              <a:ext uri="{FF2B5EF4-FFF2-40B4-BE49-F238E27FC236}">
                <a16:creationId xmlns:a16="http://schemas.microsoft.com/office/drawing/2014/main" id="{E115F768-6FEC-4FD6-8918-95E0E90BD023}"/>
              </a:ext>
            </a:extLst>
          </p:cNvPr>
          <p:cNvSpPr txBox="1"/>
          <p:nvPr/>
        </p:nvSpPr>
        <p:spPr>
          <a:xfrm>
            <a:off x="6451216" y="2892025"/>
            <a:ext cx="592548" cy="769441"/>
          </a:xfrm>
          <a:prstGeom prst="rect">
            <a:avLst/>
          </a:prstGeom>
          <a:noFill/>
        </p:spPr>
        <p:txBody>
          <a:bodyPr wrap="square" rtlCol="0">
            <a:spAutoFit/>
          </a:bodyPr>
          <a:lstStyle/>
          <a:p>
            <a:r>
              <a:rPr lang="en-US" sz="4400" dirty="0"/>
              <a:t>…</a:t>
            </a:r>
          </a:p>
        </p:txBody>
      </p:sp>
      <p:sp>
        <p:nvSpPr>
          <p:cNvPr id="9" name="TextBox 8">
            <a:extLst>
              <a:ext uri="{FF2B5EF4-FFF2-40B4-BE49-F238E27FC236}">
                <a16:creationId xmlns:a16="http://schemas.microsoft.com/office/drawing/2014/main" id="{9C72188E-9AB9-1F6C-574B-9C284FCA56D5}"/>
              </a:ext>
            </a:extLst>
          </p:cNvPr>
          <p:cNvSpPr txBox="1"/>
          <p:nvPr/>
        </p:nvSpPr>
        <p:spPr>
          <a:xfrm>
            <a:off x="3667925" y="871409"/>
            <a:ext cx="4085774" cy="400110"/>
          </a:xfrm>
          <a:prstGeom prst="rect">
            <a:avLst/>
          </a:prstGeom>
          <a:noFill/>
        </p:spPr>
        <p:txBody>
          <a:bodyPr wrap="square" rtlCol="0">
            <a:spAutoFit/>
          </a:bodyPr>
          <a:lstStyle/>
          <a:p>
            <a:r>
              <a:rPr lang="en-US" sz="2000" dirty="0"/>
              <a:t>Within a process</a:t>
            </a:r>
          </a:p>
        </p:txBody>
      </p:sp>
    </p:spTree>
    <p:extLst>
      <p:ext uri="{BB962C8B-B14F-4D97-AF65-F5344CB8AC3E}">
        <p14:creationId xmlns:p14="http://schemas.microsoft.com/office/powerpoint/2010/main" val="5795054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4C214A-3A12-4515-922B-58E142EE2C40}"/>
              </a:ext>
            </a:extLst>
          </p:cNvPr>
          <p:cNvSpPr>
            <a:spLocks noGrp="1"/>
          </p:cNvSpPr>
          <p:nvPr>
            <p:ph type="sldNum" sz="quarter" idx="12"/>
          </p:nvPr>
        </p:nvSpPr>
        <p:spPr/>
        <p:txBody>
          <a:bodyPr/>
          <a:lstStyle/>
          <a:p>
            <a:fld id="{F8D59B09-23C8-46BA-B508-CE17BADF421E}" type="slidenum">
              <a:rPr lang="en-US" smtClean="0"/>
              <a:pPr/>
              <a:t>46</a:t>
            </a:fld>
            <a:endParaRPr lang="en-US"/>
          </a:p>
        </p:txBody>
      </p:sp>
      <p:grpSp>
        <p:nvGrpSpPr>
          <p:cNvPr id="3" name="Group 2">
            <a:extLst>
              <a:ext uri="{FF2B5EF4-FFF2-40B4-BE49-F238E27FC236}">
                <a16:creationId xmlns:a16="http://schemas.microsoft.com/office/drawing/2014/main" id="{8BAD2692-5783-4DD3-B0C4-321C13774603}"/>
              </a:ext>
            </a:extLst>
          </p:cNvPr>
          <p:cNvGrpSpPr>
            <a:grpSpLocks noChangeAspect="1"/>
          </p:cNvGrpSpPr>
          <p:nvPr/>
        </p:nvGrpSpPr>
        <p:grpSpPr>
          <a:xfrm>
            <a:off x="3710414" y="1367408"/>
            <a:ext cx="4665365" cy="3162648"/>
            <a:chOff x="1127982" y="1157681"/>
            <a:chExt cx="7370066" cy="4996164"/>
          </a:xfrm>
        </p:grpSpPr>
        <p:sp>
          <p:nvSpPr>
            <p:cNvPr id="4" name="Rectangle 3">
              <a:extLst>
                <a:ext uri="{FF2B5EF4-FFF2-40B4-BE49-F238E27FC236}">
                  <a16:creationId xmlns:a16="http://schemas.microsoft.com/office/drawing/2014/main" id="{1FB707B0-042B-445E-B2DD-BEC775D98158}"/>
                </a:ext>
              </a:extLst>
            </p:cNvPr>
            <p:cNvSpPr/>
            <p:nvPr/>
          </p:nvSpPr>
          <p:spPr>
            <a:xfrm>
              <a:off x="1127982" y="1157681"/>
              <a:ext cx="7370066" cy="49961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059536E-53DE-486A-A3B2-C049C69B02F9}"/>
                </a:ext>
              </a:extLst>
            </p:cNvPr>
            <p:cNvSpPr txBox="1"/>
            <p:nvPr/>
          </p:nvSpPr>
          <p:spPr>
            <a:xfrm>
              <a:off x="3619849" y="1490945"/>
              <a:ext cx="3645017" cy="583449"/>
            </a:xfrm>
            <a:prstGeom prst="rect">
              <a:avLst/>
            </a:prstGeom>
            <a:noFill/>
          </p:spPr>
          <p:txBody>
            <a:bodyPr wrap="square" rtlCol="0">
              <a:spAutoFit/>
            </a:bodyPr>
            <a:lstStyle/>
            <a:p>
              <a:r>
                <a:rPr lang="en-US" dirty="0"/>
                <a:t>A process</a:t>
              </a:r>
            </a:p>
          </p:txBody>
        </p:sp>
        <p:grpSp>
          <p:nvGrpSpPr>
            <p:cNvPr id="6" name="Group 5">
              <a:extLst>
                <a:ext uri="{FF2B5EF4-FFF2-40B4-BE49-F238E27FC236}">
                  <a16:creationId xmlns:a16="http://schemas.microsoft.com/office/drawing/2014/main" id="{833E45D8-609D-4221-ADC9-4F0261CFFF92}"/>
                </a:ext>
              </a:extLst>
            </p:cNvPr>
            <p:cNvGrpSpPr/>
            <p:nvPr/>
          </p:nvGrpSpPr>
          <p:grpSpPr>
            <a:xfrm>
              <a:off x="1283515" y="2751589"/>
              <a:ext cx="1786855" cy="3171039"/>
              <a:chOff x="1283515" y="2751589"/>
              <a:chExt cx="1786855" cy="3171039"/>
            </a:xfrm>
          </p:grpSpPr>
          <p:sp>
            <p:nvSpPr>
              <p:cNvPr id="14" name="Rectangle 13">
                <a:extLst>
                  <a:ext uri="{FF2B5EF4-FFF2-40B4-BE49-F238E27FC236}">
                    <a16:creationId xmlns:a16="http://schemas.microsoft.com/office/drawing/2014/main" id="{9EDE1994-1C29-465F-8CE1-2A51819CFAFB}"/>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0F4A06F-A56A-420F-8F61-C59FCC271477}"/>
                  </a:ext>
                </a:extLst>
              </p:cNvPr>
              <p:cNvSpPr txBox="1"/>
              <p:nvPr/>
            </p:nvSpPr>
            <p:spPr>
              <a:xfrm>
                <a:off x="1476461" y="3003261"/>
                <a:ext cx="1434519" cy="1021035"/>
              </a:xfrm>
              <a:prstGeom prst="rect">
                <a:avLst/>
              </a:prstGeom>
              <a:noFill/>
            </p:spPr>
            <p:txBody>
              <a:bodyPr wrap="square" rtlCol="0">
                <a:spAutoFit/>
              </a:bodyPr>
              <a:lstStyle/>
              <a:p>
                <a:r>
                  <a:rPr lang="en-US" dirty="0"/>
                  <a:t>Thread 1</a:t>
                </a:r>
              </a:p>
            </p:txBody>
          </p:sp>
        </p:grpSp>
        <p:grpSp>
          <p:nvGrpSpPr>
            <p:cNvPr id="7" name="Group 6">
              <a:extLst>
                <a:ext uri="{FF2B5EF4-FFF2-40B4-BE49-F238E27FC236}">
                  <a16:creationId xmlns:a16="http://schemas.microsoft.com/office/drawing/2014/main" id="{294C5269-ED48-4079-9E47-C3BF394C6EFE}"/>
                </a:ext>
              </a:extLst>
            </p:cNvPr>
            <p:cNvGrpSpPr/>
            <p:nvPr/>
          </p:nvGrpSpPr>
          <p:grpSpPr>
            <a:xfrm>
              <a:off x="3426902" y="2751589"/>
              <a:ext cx="1786855" cy="3171039"/>
              <a:chOff x="1283515" y="2751589"/>
              <a:chExt cx="1786855" cy="3171039"/>
            </a:xfrm>
          </p:grpSpPr>
          <p:sp>
            <p:nvSpPr>
              <p:cNvPr id="12" name="Rectangle 11">
                <a:extLst>
                  <a:ext uri="{FF2B5EF4-FFF2-40B4-BE49-F238E27FC236}">
                    <a16:creationId xmlns:a16="http://schemas.microsoft.com/office/drawing/2014/main" id="{D10B4BAA-CB0B-4F2E-854F-76A292C10C73}"/>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E35C963-AEC7-4704-8F0F-4A2D0B039586}"/>
                  </a:ext>
                </a:extLst>
              </p:cNvPr>
              <p:cNvSpPr txBox="1"/>
              <p:nvPr/>
            </p:nvSpPr>
            <p:spPr>
              <a:xfrm>
                <a:off x="1476461" y="3003261"/>
                <a:ext cx="1434519" cy="1021035"/>
              </a:xfrm>
              <a:prstGeom prst="rect">
                <a:avLst/>
              </a:prstGeom>
              <a:noFill/>
            </p:spPr>
            <p:txBody>
              <a:bodyPr wrap="square" rtlCol="0">
                <a:spAutoFit/>
              </a:bodyPr>
              <a:lstStyle/>
              <a:p>
                <a:r>
                  <a:rPr lang="en-US" dirty="0"/>
                  <a:t>Thread 2</a:t>
                </a:r>
              </a:p>
            </p:txBody>
          </p:sp>
        </p:grpSp>
        <p:grpSp>
          <p:nvGrpSpPr>
            <p:cNvPr id="8" name="Group 7">
              <a:extLst>
                <a:ext uri="{FF2B5EF4-FFF2-40B4-BE49-F238E27FC236}">
                  <a16:creationId xmlns:a16="http://schemas.microsoft.com/office/drawing/2014/main" id="{173C9237-236A-49C8-8E5F-57FDFEF84B8A}"/>
                </a:ext>
              </a:extLst>
            </p:cNvPr>
            <p:cNvGrpSpPr/>
            <p:nvPr/>
          </p:nvGrpSpPr>
          <p:grpSpPr>
            <a:xfrm>
              <a:off x="6553200" y="2750103"/>
              <a:ext cx="1786855" cy="3171039"/>
              <a:chOff x="1283515" y="2751589"/>
              <a:chExt cx="1786855" cy="3171039"/>
            </a:xfrm>
          </p:grpSpPr>
          <p:sp>
            <p:nvSpPr>
              <p:cNvPr id="10" name="Rectangle 9">
                <a:extLst>
                  <a:ext uri="{FF2B5EF4-FFF2-40B4-BE49-F238E27FC236}">
                    <a16:creationId xmlns:a16="http://schemas.microsoft.com/office/drawing/2014/main" id="{B3FB7B20-E402-4680-B719-69D34E43A7AD}"/>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8D235A7-59A1-4559-A2A0-A1240F69BB49}"/>
                  </a:ext>
                </a:extLst>
              </p:cNvPr>
              <p:cNvSpPr txBox="1"/>
              <p:nvPr/>
            </p:nvSpPr>
            <p:spPr>
              <a:xfrm>
                <a:off x="1476461" y="3003261"/>
                <a:ext cx="1434519" cy="1021035"/>
              </a:xfrm>
              <a:prstGeom prst="rect">
                <a:avLst/>
              </a:prstGeom>
              <a:noFill/>
            </p:spPr>
            <p:txBody>
              <a:bodyPr wrap="square" rtlCol="0">
                <a:spAutoFit/>
              </a:bodyPr>
              <a:lstStyle/>
              <a:p>
                <a:r>
                  <a:rPr lang="en-US" dirty="0"/>
                  <a:t>Thread n</a:t>
                </a:r>
              </a:p>
            </p:txBody>
          </p:sp>
        </p:grpSp>
      </p:grpSp>
      <p:sp>
        <p:nvSpPr>
          <p:cNvPr id="18" name="Rectangle 17">
            <a:extLst>
              <a:ext uri="{FF2B5EF4-FFF2-40B4-BE49-F238E27FC236}">
                <a16:creationId xmlns:a16="http://schemas.microsoft.com/office/drawing/2014/main" id="{EA892A25-82EE-42D5-8F6D-079BE3EF5B64}"/>
              </a:ext>
            </a:extLst>
          </p:cNvPr>
          <p:cNvSpPr/>
          <p:nvPr/>
        </p:nvSpPr>
        <p:spPr>
          <a:xfrm>
            <a:off x="338327" y="1367408"/>
            <a:ext cx="3116748" cy="923330"/>
          </a:xfrm>
          <a:prstGeom prst="rect">
            <a:avLst/>
          </a:prstGeom>
        </p:spPr>
        <p:txBody>
          <a:bodyPr wrap="square">
            <a:spAutoFit/>
          </a:bodyPr>
          <a:lstStyle/>
          <a:p>
            <a:pPr>
              <a:spcBef>
                <a:spcPts val="1600"/>
              </a:spcBef>
            </a:pPr>
            <a:r>
              <a:rPr lang="en-US" dirty="0"/>
              <a:t>A thread is simple flow of control that can be separately scheduled.</a:t>
            </a:r>
          </a:p>
        </p:txBody>
      </p:sp>
      <p:sp>
        <p:nvSpPr>
          <p:cNvPr id="17" name="TextBox 16">
            <a:extLst>
              <a:ext uri="{FF2B5EF4-FFF2-40B4-BE49-F238E27FC236}">
                <a16:creationId xmlns:a16="http://schemas.microsoft.com/office/drawing/2014/main" id="{E115F768-6FEC-4FD6-8918-95E0E90BD023}"/>
              </a:ext>
            </a:extLst>
          </p:cNvPr>
          <p:cNvSpPr txBox="1"/>
          <p:nvPr/>
        </p:nvSpPr>
        <p:spPr>
          <a:xfrm>
            <a:off x="6451216" y="2892025"/>
            <a:ext cx="592548" cy="769441"/>
          </a:xfrm>
          <a:prstGeom prst="rect">
            <a:avLst/>
          </a:prstGeom>
          <a:noFill/>
        </p:spPr>
        <p:txBody>
          <a:bodyPr wrap="square" rtlCol="0">
            <a:spAutoFit/>
          </a:bodyPr>
          <a:lstStyle/>
          <a:p>
            <a:r>
              <a:rPr lang="en-US" sz="4400" dirty="0"/>
              <a:t>…</a:t>
            </a:r>
          </a:p>
        </p:txBody>
      </p:sp>
    </p:spTree>
    <p:extLst>
      <p:ext uri="{BB962C8B-B14F-4D97-AF65-F5344CB8AC3E}">
        <p14:creationId xmlns:p14="http://schemas.microsoft.com/office/powerpoint/2010/main" val="23662551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4C214A-3A12-4515-922B-58E142EE2C40}"/>
              </a:ext>
            </a:extLst>
          </p:cNvPr>
          <p:cNvSpPr>
            <a:spLocks noGrp="1"/>
          </p:cNvSpPr>
          <p:nvPr>
            <p:ph type="sldNum" sz="quarter" idx="12"/>
          </p:nvPr>
        </p:nvSpPr>
        <p:spPr/>
        <p:txBody>
          <a:bodyPr/>
          <a:lstStyle/>
          <a:p>
            <a:fld id="{F8D59B09-23C8-46BA-B508-CE17BADF421E}" type="slidenum">
              <a:rPr lang="en-US" smtClean="0"/>
              <a:pPr/>
              <a:t>47</a:t>
            </a:fld>
            <a:endParaRPr lang="en-US"/>
          </a:p>
        </p:txBody>
      </p:sp>
      <p:grpSp>
        <p:nvGrpSpPr>
          <p:cNvPr id="3" name="Group 2">
            <a:extLst>
              <a:ext uri="{FF2B5EF4-FFF2-40B4-BE49-F238E27FC236}">
                <a16:creationId xmlns:a16="http://schemas.microsoft.com/office/drawing/2014/main" id="{8BAD2692-5783-4DD3-B0C4-321C13774603}"/>
              </a:ext>
            </a:extLst>
          </p:cNvPr>
          <p:cNvGrpSpPr>
            <a:grpSpLocks noChangeAspect="1"/>
          </p:cNvGrpSpPr>
          <p:nvPr/>
        </p:nvGrpSpPr>
        <p:grpSpPr>
          <a:xfrm>
            <a:off x="3710414" y="1367408"/>
            <a:ext cx="4665365" cy="3162648"/>
            <a:chOff x="1127982" y="1157681"/>
            <a:chExt cx="7370066" cy="4996164"/>
          </a:xfrm>
        </p:grpSpPr>
        <p:sp>
          <p:nvSpPr>
            <p:cNvPr id="4" name="Rectangle 3">
              <a:extLst>
                <a:ext uri="{FF2B5EF4-FFF2-40B4-BE49-F238E27FC236}">
                  <a16:creationId xmlns:a16="http://schemas.microsoft.com/office/drawing/2014/main" id="{1FB707B0-042B-445E-B2DD-BEC775D98158}"/>
                </a:ext>
              </a:extLst>
            </p:cNvPr>
            <p:cNvSpPr/>
            <p:nvPr/>
          </p:nvSpPr>
          <p:spPr>
            <a:xfrm>
              <a:off x="1127982" y="1157681"/>
              <a:ext cx="7370066" cy="49961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059536E-53DE-486A-A3B2-C049C69B02F9}"/>
                </a:ext>
              </a:extLst>
            </p:cNvPr>
            <p:cNvSpPr txBox="1"/>
            <p:nvPr/>
          </p:nvSpPr>
          <p:spPr>
            <a:xfrm>
              <a:off x="3619849" y="1490945"/>
              <a:ext cx="3645017" cy="583449"/>
            </a:xfrm>
            <a:prstGeom prst="rect">
              <a:avLst/>
            </a:prstGeom>
            <a:noFill/>
          </p:spPr>
          <p:txBody>
            <a:bodyPr wrap="square" rtlCol="0">
              <a:spAutoFit/>
            </a:bodyPr>
            <a:lstStyle/>
            <a:p>
              <a:r>
                <a:rPr lang="en-US" dirty="0"/>
                <a:t>A process</a:t>
              </a:r>
            </a:p>
          </p:txBody>
        </p:sp>
        <p:grpSp>
          <p:nvGrpSpPr>
            <p:cNvPr id="6" name="Group 5">
              <a:extLst>
                <a:ext uri="{FF2B5EF4-FFF2-40B4-BE49-F238E27FC236}">
                  <a16:creationId xmlns:a16="http://schemas.microsoft.com/office/drawing/2014/main" id="{833E45D8-609D-4221-ADC9-4F0261CFFF92}"/>
                </a:ext>
              </a:extLst>
            </p:cNvPr>
            <p:cNvGrpSpPr/>
            <p:nvPr/>
          </p:nvGrpSpPr>
          <p:grpSpPr>
            <a:xfrm>
              <a:off x="1283515" y="2751589"/>
              <a:ext cx="1786855" cy="3171039"/>
              <a:chOff x="1283515" y="2751589"/>
              <a:chExt cx="1786855" cy="3171039"/>
            </a:xfrm>
          </p:grpSpPr>
          <p:sp>
            <p:nvSpPr>
              <p:cNvPr id="14" name="Rectangle 13">
                <a:extLst>
                  <a:ext uri="{FF2B5EF4-FFF2-40B4-BE49-F238E27FC236}">
                    <a16:creationId xmlns:a16="http://schemas.microsoft.com/office/drawing/2014/main" id="{9EDE1994-1C29-465F-8CE1-2A51819CFAFB}"/>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0F4A06F-A56A-420F-8F61-C59FCC271477}"/>
                  </a:ext>
                </a:extLst>
              </p:cNvPr>
              <p:cNvSpPr txBox="1"/>
              <p:nvPr/>
            </p:nvSpPr>
            <p:spPr>
              <a:xfrm>
                <a:off x="1476461" y="3003261"/>
                <a:ext cx="1434519" cy="1021035"/>
              </a:xfrm>
              <a:prstGeom prst="rect">
                <a:avLst/>
              </a:prstGeom>
              <a:noFill/>
            </p:spPr>
            <p:txBody>
              <a:bodyPr wrap="square" rtlCol="0">
                <a:spAutoFit/>
              </a:bodyPr>
              <a:lstStyle/>
              <a:p>
                <a:r>
                  <a:rPr lang="en-US" dirty="0"/>
                  <a:t>Thread 1</a:t>
                </a:r>
              </a:p>
            </p:txBody>
          </p:sp>
        </p:grpSp>
        <p:grpSp>
          <p:nvGrpSpPr>
            <p:cNvPr id="7" name="Group 6">
              <a:extLst>
                <a:ext uri="{FF2B5EF4-FFF2-40B4-BE49-F238E27FC236}">
                  <a16:creationId xmlns:a16="http://schemas.microsoft.com/office/drawing/2014/main" id="{294C5269-ED48-4079-9E47-C3BF394C6EFE}"/>
                </a:ext>
              </a:extLst>
            </p:cNvPr>
            <p:cNvGrpSpPr/>
            <p:nvPr/>
          </p:nvGrpSpPr>
          <p:grpSpPr>
            <a:xfrm>
              <a:off x="3426902" y="2751589"/>
              <a:ext cx="1786855" cy="3171039"/>
              <a:chOff x="1283515" y="2751589"/>
              <a:chExt cx="1786855" cy="3171039"/>
            </a:xfrm>
          </p:grpSpPr>
          <p:sp>
            <p:nvSpPr>
              <p:cNvPr id="12" name="Rectangle 11">
                <a:extLst>
                  <a:ext uri="{FF2B5EF4-FFF2-40B4-BE49-F238E27FC236}">
                    <a16:creationId xmlns:a16="http://schemas.microsoft.com/office/drawing/2014/main" id="{D10B4BAA-CB0B-4F2E-854F-76A292C10C73}"/>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E35C963-AEC7-4704-8F0F-4A2D0B039586}"/>
                  </a:ext>
                </a:extLst>
              </p:cNvPr>
              <p:cNvSpPr txBox="1"/>
              <p:nvPr/>
            </p:nvSpPr>
            <p:spPr>
              <a:xfrm>
                <a:off x="1476461" y="3003261"/>
                <a:ext cx="1434519" cy="1021035"/>
              </a:xfrm>
              <a:prstGeom prst="rect">
                <a:avLst/>
              </a:prstGeom>
              <a:noFill/>
            </p:spPr>
            <p:txBody>
              <a:bodyPr wrap="square" rtlCol="0">
                <a:spAutoFit/>
              </a:bodyPr>
              <a:lstStyle/>
              <a:p>
                <a:r>
                  <a:rPr lang="en-US" dirty="0"/>
                  <a:t>Thread 2</a:t>
                </a:r>
              </a:p>
            </p:txBody>
          </p:sp>
        </p:grpSp>
        <p:grpSp>
          <p:nvGrpSpPr>
            <p:cNvPr id="8" name="Group 7">
              <a:extLst>
                <a:ext uri="{FF2B5EF4-FFF2-40B4-BE49-F238E27FC236}">
                  <a16:creationId xmlns:a16="http://schemas.microsoft.com/office/drawing/2014/main" id="{173C9237-236A-49C8-8E5F-57FDFEF84B8A}"/>
                </a:ext>
              </a:extLst>
            </p:cNvPr>
            <p:cNvGrpSpPr/>
            <p:nvPr/>
          </p:nvGrpSpPr>
          <p:grpSpPr>
            <a:xfrm>
              <a:off x="6553200" y="2750103"/>
              <a:ext cx="1786855" cy="3171039"/>
              <a:chOff x="1283515" y="2751589"/>
              <a:chExt cx="1786855" cy="3171039"/>
            </a:xfrm>
          </p:grpSpPr>
          <p:sp>
            <p:nvSpPr>
              <p:cNvPr id="10" name="Rectangle 9">
                <a:extLst>
                  <a:ext uri="{FF2B5EF4-FFF2-40B4-BE49-F238E27FC236}">
                    <a16:creationId xmlns:a16="http://schemas.microsoft.com/office/drawing/2014/main" id="{B3FB7B20-E402-4680-B719-69D34E43A7AD}"/>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8D235A7-59A1-4559-A2A0-A1240F69BB49}"/>
                  </a:ext>
                </a:extLst>
              </p:cNvPr>
              <p:cNvSpPr txBox="1"/>
              <p:nvPr/>
            </p:nvSpPr>
            <p:spPr>
              <a:xfrm>
                <a:off x="1476461" y="3003261"/>
                <a:ext cx="1434519" cy="1021035"/>
              </a:xfrm>
              <a:prstGeom prst="rect">
                <a:avLst/>
              </a:prstGeom>
              <a:noFill/>
            </p:spPr>
            <p:txBody>
              <a:bodyPr wrap="square" rtlCol="0">
                <a:spAutoFit/>
              </a:bodyPr>
              <a:lstStyle/>
              <a:p>
                <a:r>
                  <a:rPr lang="en-US" dirty="0"/>
                  <a:t>Thread n</a:t>
                </a:r>
              </a:p>
            </p:txBody>
          </p:sp>
        </p:grpSp>
      </p:grpSp>
      <p:sp>
        <p:nvSpPr>
          <p:cNvPr id="18" name="Rectangle 17">
            <a:extLst>
              <a:ext uri="{FF2B5EF4-FFF2-40B4-BE49-F238E27FC236}">
                <a16:creationId xmlns:a16="http://schemas.microsoft.com/office/drawing/2014/main" id="{EA892A25-82EE-42D5-8F6D-079BE3EF5B64}"/>
              </a:ext>
            </a:extLst>
          </p:cNvPr>
          <p:cNvSpPr/>
          <p:nvPr/>
        </p:nvSpPr>
        <p:spPr>
          <a:xfrm>
            <a:off x="338327" y="1367408"/>
            <a:ext cx="3116748" cy="2780248"/>
          </a:xfrm>
          <a:prstGeom prst="rect">
            <a:avLst/>
          </a:prstGeom>
        </p:spPr>
        <p:txBody>
          <a:bodyPr wrap="square">
            <a:spAutoFit/>
          </a:bodyPr>
          <a:lstStyle/>
          <a:p>
            <a:pPr>
              <a:spcBef>
                <a:spcPts val="1600"/>
              </a:spcBef>
            </a:pPr>
            <a:r>
              <a:rPr lang="en-US" dirty="0"/>
              <a:t>A thread’s “state” consists of:</a:t>
            </a:r>
          </a:p>
          <a:p>
            <a:pPr marL="342900" indent="-342900">
              <a:spcBef>
                <a:spcPts val="1600"/>
              </a:spcBef>
              <a:buFont typeface="+mj-lt"/>
              <a:buAutoNum type="arabicPeriod"/>
            </a:pPr>
            <a:r>
              <a:rPr lang="en-US" dirty="0"/>
              <a:t>An instruction pointer,</a:t>
            </a:r>
          </a:p>
          <a:p>
            <a:pPr marL="342900" indent="-342900">
              <a:spcBef>
                <a:spcPts val="1600"/>
              </a:spcBef>
              <a:buFont typeface="+mj-lt"/>
              <a:buAutoNum type="arabicPeriod"/>
            </a:pPr>
            <a:r>
              <a:rPr lang="en-US" dirty="0"/>
              <a:t>A stack,</a:t>
            </a:r>
          </a:p>
          <a:p>
            <a:pPr marL="342900" indent="-342900">
              <a:spcBef>
                <a:spcPts val="1600"/>
              </a:spcBef>
              <a:buFont typeface="+mj-lt"/>
              <a:buAutoNum type="arabicPeriod"/>
            </a:pPr>
            <a:r>
              <a:rPr lang="en-US" dirty="0"/>
              <a:t>A register set,</a:t>
            </a:r>
          </a:p>
          <a:p>
            <a:pPr marL="342900" indent="-342900">
              <a:spcBef>
                <a:spcPts val="1600"/>
              </a:spcBef>
              <a:buFont typeface="+mj-lt"/>
              <a:buAutoNum type="arabicPeriod"/>
            </a:pPr>
            <a:r>
              <a:rPr lang="en-US" dirty="0"/>
              <a:t>Its scheduling priority, and</a:t>
            </a:r>
          </a:p>
          <a:p>
            <a:pPr marL="342900" indent="-342900">
              <a:spcBef>
                <a:spcPts val="1600"/>
              </a:spcBef>
              <a:buFont typeface="+mj-lt"/>
              <a:buAutoNum type="arabicPeriod"/>
            </a:pPr>
            <a:r>
              <a:rPr lang="en-US" dirty="0"/>
              <a:t>Any mutexes it owns.</a:t>
            </a:r>
          </a:p>
        </p:txBody>
      </p:sp>
      <p:sp>
        <p:nvSpPr>
          <p:cNvPr id="17" name="TextBox 16">
            <a:extLst>
              <a:ext uri="{FF2B5EF4-FFF2-40B4-BE49-F238E27FC236}">
                <a16:creationId xmlns:a16="http://schemas.microsoft.com/office/drawing/2014/main" id="{E115F768-6FEC-4FD6-8918-95E0E90BD023}"/>
              </a:ext>
            </a:extLst>
          </p:cNvPr>
          <p:cNvSpPr txBox="1"/>
          <p:nvPr/>
        </p:nvSpPr>
        <p:spPr>
          <a:xfrm>
            <a:off x="6451216" y="2892025"/>
            <a:ext cx="592548" cy="769441"/>
          </a:xfrm>
          <a:prstGeom prst="rect">
            <a:avLst/>
          </a:prstGeom>
          <a:noFill/>
        </p:spPr>
        <p:txBody>
          <a:bodyPr wrap="square" rtlCol="0">
            <a:spAutoFit/>
          </a:bodyPr>
          <a:lstStyle/>
          <a:p>
            <a:r>
              <a:rPr lang="en-US" sz="4400" dirty="0"/>
              <a:t>…</a:t>
            </a:r>
          </a:p>
        </p:txBody>
      </p:sp>
    </p:spTree>
    <p:extLst>
      <p:ext uri="{BB962C8B-B14F-4D97-AF65-F5344CB8AC3E}">
        <p14:creationId xmlns:p14="http://schemas.microsoft.com/office/powerpoint/2010/main" val="30165889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4C214A-3A12-4515-922B-58E142EE2C40}"/>
              </a:ext>
            </a:extLst>
          </p:cNvPr>
          <p:cNvSpPr>
            <a:spLocks noGrp="1"/>
          </p:cNvSpPr>
          <p:nvPr>
            <p:ph type="sldNum" sz="quarter" idx="12"/>
          </p:nvPr>
        </p:nvSpPr>
        <p:spPr/>
        <p:txBody>
          <a:bodyPr/>
          <a:lstStyle/>
          <a:p>
            <a:fld id="{F8D59B09-23C8-46BA-B508-CE17BADF421E}" type="slidenum">
              <a:rPr lang="en-US" smtClean="0"/>
              <a:pPr/>
              <a:t>48</a:t>
            </a:fld>
            <a:endParaRPr lang="en-US"/>
          </a:p>
        </p:txBody>
      </p:sp>
      <p:grpSp>
        <p:nvGrpSpPr>
          <p:cNvPr id="3" name="Group 2">
            <a:extLst>
              <a:ext uri="{FF2B5EF4-FFF2-40B4-BE49-F238E27FC236}">
                <a16:creationId xmlns:a16="http://schemas.microsoft.com/office/drawing/2014/main" id="{8BAD2692-5783-4DD3-B0C4-321C13774603}"/>
              </a:ext>
            </a:extLst>
          </p:cNvPr>
          <p:cNvGrpSpPr>
            <a:grpSpLocks noChangeAspect="1"/>
          </p:cNvGrpSpPr>
          <p:nvPr/>
        </p:nvGrpSpPr>
        <p:grpSpPr>
          <a:xfrm>
            <a:off x="3710414" y="1367408"/>
            <a:ext cx="4665365" cy="3162648"/>
            <a:chOff x="1127982" y="1157681"/>
            <a:chExt cx="7370066" cy="4996164"/>
          </a:xfrm>
        </p:grpSpPr>
        <p:sp>
          <p:nvSpPr>
            <p:cNvPr id="4" name="Rectangle 3">
              <a:extLst>
                <a:ext uri="{FF2B5EF4-FFF2-40B4-BE49-F238E27FC236}">
                  <a16:creationId xmlns:a16="http://schemas.microsoft.com/office/drawing/2014/main" id="{1FB707B0-042B-445E-B2DD-BEC775D98158}"/>
                </a:ext>
              </a:extLst>
            </p:cNvPr>
            <p:cNvSpPr/>
            <p:nvPr/>
          </p:nvSpPr>
          <p:spPr>
            <a:xfrm>
              <a:off x="1127982" y="1157681"/>
              <a:ext cx="7370066" cy="49961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059536E-53DE-486A-A3B2-C049C69B02F9}"/>
                </a:ext>
              </a:extLst>
            </p:cNvPr>
            <p:cNvSpPr txBox="1"/>
            <p:nvPr/>
          </p:nvSpPr>
          <p:spPr>
            <a:xfrm>
              <a:off x="3619849" y="1490945"/>
              <a:ext cx="3645017" cy="583449"/>
            </a:xfrm>
            <a:prstGeom prst="rect">
              <a:avLst/>
            </a:prstGeom>
            <a:noFill/>
          </p:spPr>
          <p:txBody>
            <a:bodyPr wrap="square" rtlCol="0">
              <a:spAutoFit/>
            </a:bodyPr>
            <a:lstStyle/>
            <a:p>
              <a:r>
                <a:rPr lang="en-US" dirty="0"/>
                <a:t>A process</a:t>
              </a:r>
            </a:p>
          </p:txBody>
        </p:sp>
        <p:grpSp>
          <p:nvGrpSpPr>
            <p:cNvPr id="6" name="Group 5">
              <a:extLst>
                <a:ext uri="{FF2B5EF4-FFF2-40B4-BE49-F238E27FC236}">
                  <a16:creationId xmlns:a16="http://schemas.microsoft.com/office/drawing/2014/main" id="{833E45D8-609D-4221-ADC9-4F0261CFFF92}"/>
                </a:ext>
              </a:extLst>
            </p:cNvPr>
            <p:cNvGrpSpPr/>
            <p:nvPr/>
          </p:nvGrpSpPr>
          <p:grpSpPr>
            <a:xfrm>
              <a:off x="1283515" y="2751589"/>
              <a:ext cx="1786855" cy="3171039"/>
              <a:chOff x="1283515" y="2751589"/>
              <a:chExt cx="1786855" cy="3171039"/>
            </a:xfrm>
          </p:grpSpPr>
          <p:sp>
            <p:nvSpPr>
              <p:cNvPr id="14" name="Rectangle 13">
                <a:extLst>
                  <a:ext uri="{FF2B5EF4-FFF2-40B4-BE49-F238E27FC236}">
                    <a16:creationId xmlns:a16="http://schemas.microsoft.com/office/drawing/2014/main" id="{9EDE1994-1C29-465F-8CE1-2A51819CFAFB}"/>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0F4A06F-A56A-420F-8F61-C59FCC271477}"/>
                  </a:ext>
                </a:extLst>
              </p:cNvPr>
              <p:cNvSpPr txBox="1"/>
              <p:nvPr/>
            </p:nvSpPr>
            <p:spPr>
              <a:xfrm>
                <a:off x="1476461" y="3003261"/>
                <a:ext cx="1434519" cy="1021035"/>
              </a:xfrm>
              <a:prstGeom prst="rect">
                <a:avLst/>
              </a:prstGeom>
              <a:noFill/>
            </p:spPr>
            <p:txBody>
              <a:bodyPr wrap="square" rtlCol="0">
                <a:spAutoFit/>
              </a:bodyPr>
              <a:lstStyle/>
              <a:p>
                <a:r>
                  <a:rPr lang="en-US" dirty="0"/>
                  <a:t>Thread 1</a:t>
                </a:r>
              </a:p>
            </p:txBody>
          </p:sp>
        </p:grpSp>
        <p:grpSp>
          <p:nvGrpSpPr>
            <p:cNvPr id="7" name="Group 6">
              <a:extLst>
                <a:ext uri="{FF2B5EF4-FFF2-40B4-BE49-F238E27FC236}">
                  <a16:creationId xmlns:a16="http://schemas.microsoft.com/office/drawing/2014/main" id="{294C5269-ED48-4079-9E47-C3BF394C6EFE}"/>
                </a:ext>
              </a:extLst>
            </p:cNvPr>
            <p:cNvGrpSpPr/>
            <p:nvPr/>
          </p:nvGrpSpPr>
          <p:grpSpPr>
            <a:xfrm>
              <a:off x="3426902" y="2751589"/>
              <a:ext cx="1786855" cy="3171039"/>
              <a:chOff x="1283515" y="2751589"/>
              <a:chExt cx="1786855" cy="3171039"/>
            </a:xfrm>
          </p:grpSpPr>
          <p:sp>
            <p:nvSpPr>
              <p:cNvPr id="12" name="Rectangle 11">
                <a:extLst>
                  <a:ext uri="{FF2B5EF4-FFF2-40B4-BE49-F238E27FC236}">
                    <a16:creationId xmlns:a16="http://schemas.microsoft.com/office/drawing/2014/main" id="{D10B4BAA-CB0B-4F2E-854F-76A292C10C73}"/>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E35C963-AEC7-4704-8F0F-4A2D0B039586}"/>
                  </a:ext>
                </a:extLst>
              </p:cNvPr>
              <p:cNvSpPr txBox="1"/>
              <p:nvPr/>
            </p:nvSpPr>
            <p:spPr>
              <a:xfrm>
                <a:off x="1476461" y="3003261"/>
                <a:ext cx="1434519" cy="1021035"/>
              </a:xfrm>
              <a:prstGeom prst="rect">
                <a:avLst/>
              </a:prstGeom>
              <a:noFill/>
            </p:spPr>
            <p:txBody>
              <a:bodyPr wrap="square" rtlCol="0">
                <a:spAutoFit/>
              </a:bodyPr>
              <a:lstStyle/>
              <a:p>
                <a:r>
                  <a:rPr lang="en-US" dirty="0"/>
                  <a:t>Thread 2</a:t>
                </a:r>
              </a:p>
            </p:txBody>
          </p:sp>
        </p:grpSp>
        <p:grpSp>
          <p:nvGrpSpPr>
            <p:cNvPr id="8" name="Group 7">
              <a:extLst>
                <a:ext uri="{FF2B5EF4-FFF2-40B4-BE49-F238E27FC236}">
                  <a16:creationId xmlns:a16="http://schemas.microsoft.com/office/drawing/2014/main" id="{173C9237-236A-49C8-8E5F-57FDFEF84B8A}"/>
                </a:ext>
              </a:extLst>
            </p:cNvPr>
            <p:cNvGrpSpPr/>
            <p:nvPr/>
          </p:nvGrpSpPr>
          <p:grpSpPr>
            <a:xfrm>
              <a:off x="6553200" y="2750103"/>
              <a:ext cx="1786855" cy="3171039"/>
              <a:chOff x="1283515" y="2751589"/>
              <a:chExt cx="1786855" cy="3171039"/>
            </a:xfrm>
          </p:grpSpPr>
          <p:sp>
            <p:nvSpPr>
              <p:cNvPr id="10" name="Rectangle 9">
                <a:extLst>
                  <a:ext uri="{FF2B5EF4-FFF2-40B4-BE49-F238E27FC236}">
                    <a16:creationId xmlns:a16="http://schemas.microsoft.com/office/drawing/2014/main" id="{B3FB7B20-E402-4680-B719-69D34E43A7AD}"/>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8D235A7-59A1-4559-A2A0-A1240F69BB49}"/>
                  </a:ext>
                </a:extLst>
              </p:cNvPr>
              <p:cNvSpPr txBox="1"/>
              <p:nvPr/>
            </p:nvSpPr>
            <p:spPr>
              <a:xfrm>
                <a:off x="1476461" y="3003261"/>
                <a:ext cx="1434519" cy="1021035"/>
              </a:xfrm>
              <a:prstGeom prst="rect">
                <a:avLst/>
              </a:prstGeom>
              <a:noFill/>
            </p:spPr>
            <p:txBody>
              <a:bodyPr wrap="square" rtlCol="0">
                <a:spAutoFit/>
              </a:bodyPr>
              <a:lstStyle/>
              <a:p>
                <a:r>
                  <a:rPr lang="en-US" dirty="0"/>
                  <a:t>Thread n</a:t>
                </a:r>
              </a:p>
            </p:txBody>
          </p:sp>
        </p:grpSp>
      </p:grpSp>
      <p:sp>
        <p:nvSpPr>
          <p:cNvPr id="18" name="Rectangle 17">
            <a:extLst>
              <a:ext uri="{FF2B5EF4-FFF2-40B4-BE49-F238E27FC236}">
                <a16:creationId xmlns:a16="http://schemas.microsoft.com/office/drawing/2014/main" id="{EA892A25-82EE-42D5-8F6D-079BE3EF5B64}"/>
              </a:ext>
            </a:extLst>
          </p:cNvPr>
          <p:cNvSpPr/>
          <p:nvPr/>
        </p:nvSpPr>
        <p:spPr>
          <a:xfrm>
            <a:off x="338327" y="1367408"/>
            <a:ext cx="3116748" cy="3129062"/>
          </a:xfrm>
          <a:prstGeom prst="rect">
            <a:avLst/>
          </a:prstGeom>
        </p:spPr>
        <p:txBody>
          <a:bodyPr wrap="square">
            <a:spAutoFit/>
          </a:bodyPr>
          <a:lstStyle/>
          <a:p>
            <a:pPr>
              <a:spcBef>
                <a:spcPts val="1600"/>
              </a:spcBef>
            </a:pPr>
            <a:r>
              <a:rPr lang="en-US" dirty="0"/>
              <a:t>Every other  thread within the process shares:</a:t>
            </a:r>
          </a:p>
          <a:p>
            <a:pPr marL="342900" indent="-342900">
              <a:spcBef>
                <a:spcPts val="1600"/>
              </a:spcBef>
              <a:buFont typeface="+mj-lt"/>
              <a:buAutoNum type="arabicPeriod"/>
            </a:pPr>
            <a:r>
              <a:rPr lang="en-US" dirty="0"/>
              <a:t>Memory (instructions and data),</a:t>
            </a:r>
          </a:p>
          <a:p>
            <a:pPr marL="342900" indent="-342900">
              <a:spcBef>
                <a:spcPts val="1600"/>
              </a:spcBef>
              <a:buFont typeface="+mj-lt"/>
              <a:buAutoNum type="arabicPeriod"/>
            </a:pPr>
            <a:r>
              <a:rPr lang="en-US" dirty="0"/>
              <a:t>Open handles to files, processes, pipes, etc.,</a:t>
            </a:r>
          </a:p>
          <a:p>
            <a:pPr marL="342900" indent="-342900">
              <a:spcBef>
                <a:spcPts val="1600"/>
              </a:spcBef>
              <a:buFont typeface="+mj-lt"/>
              <a:buAutoNum type="arabicPeriod"/>
            </a:pPr>
            <a:r>
              <a:rPr lang="en-US" dirty="0"/>
              <a:t>Current directory, and</a:t>
            </a:r>
          </a:p>
          <a:p>
            <a:pPr marL="342900" indent="-342900">
              <a:spcBef>
                <a:spcPts val="1600"/>
              </a:spcBef>
              <a:buFont typeface="+mj-lt"/>
              <a:buAutoNum type="arabicPeriod"/>
            </a:pPr>
            <a:r>
              <a:rPr lang="en-US" dirty="0"/>
              <a:t>Environment variables.</a:t>
            </a:r>
          </a:p>
        </p:txBody>
      </p:sp>
      <p:sp>
        <p:nvSpPr>
          <p:cNvPr id="17" name="TextBox 16">
            <a:extLst>
              <a:ext uri="{FF2B5EF4-FFF2-40B4-BE49-F238E27FC236}">
                <a16:creationId xmlns:a16="http://schemas.microsoft.com/office/drawing/2014/main" id="{E115F768-6FEC-4FD6-8918-95E0E90BD023}"/>
              </a:ext>
            </a:extLst>
          </p:cNvPr>
          <p:cNvSpPr txBox="1"/>
          <p:nvPr/>
        </p:nvSpPr>
        <p:spPr>
          <a:xfrm>
            <a:off x="6451216" y="2892025"/>
            <a:ext cx="592548" cy="769441"/>
          </a:xfrm>
          <a:prstGeom prst="rect">
            <a:avLst/>
          </a:prstGeom>
          <a:noFill/>
        </p:spPr>
        <p:txBody>
          <a:bodyPr wrap="square" rtlCol="0">
            <a:spAutoFit/>
          </a:bodyPr>
          <a:lstStyle/>
          <a:p>
            <a:r>
              <a:rPr lang="en-US" sz="4400" dirty="0"/>
              <a:t>…</a:t>
            </a:r>
          </a:p>
        </p:txBody>
      </p:sp>
    </p:spTree>
    <p:extLst>
      <p:ext uri="{BB962C8B-B14F-4D97-AF65-F5344CB8AC3E}">
        <p14:creationId xmlns:p14="http://schemas.microsoft.com/office/powerpoint/2010/main" val="9232732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4C214A-3A12-4515-922B-58E142EE2C40}"/>
              </a:ext>
            </a:extLst>
          </p:cNvPr>
          <p:cNvSpPr>
            <a:spLocks noGrp="1"/>
          </p:cNvSpPr>
          <p:nvPr>
            <p:ph type="sldNum" sz="quarter" idx="12"/>
          </p:nvPr>
        </p:nvSpPr>
        <p:spPr/>
        <p:txBody>
          <a:bodyPr/>
          <a:lstStyle/>
          <a:p>
            <a:fld id="{F8D59B09-23C8-46BA-B508-CE17BADF421E}" type="slidenum">
              <a:rPr lang="en-US" smtClean="0"/>
              <a:pPr/>
              <a:t>49</a:t>
            </a:fld>
            <a:endParaRPr lang="en-US"/>
          </a:p>
        </p:txBody>
      </p:sp>
      <p:grpSp>
        <p:nvGrpSpPr>
          <p:cNvPr id="3" name="Group 2">
            <a:extLst>
              <a:ext uri="{FF2B5EF4-FFF2-40B4-BE49-F238E27FC236}">
                <a16:creationId xmlns:a16="http://schemas.microsoft.com/office/drawing/2014/main" id="{8BAD2692-5783-4DD3-B0C4-321C13774603}"/>
              </a:ext>
            </a:extLst>
          </p:cNvPr>
          <p:cNvGrpSpPr>
            <a:grpSpLocks noChangeAspect="1"/>
          </p:cNvGrpSpPr>
          <p:nvPr/>
        </p:nvGrpSpPr>
        <p:grpSpPr>
          <a:xfrm>
            <a:off x="3710414" y="1367408"/>
            <a:ext cx="4665365" cy="3162648"/>
            <a:chOff x="1127982" y="1157681"/>
            <a:chExt cx="7370066" cy="4996164"/>
          </a:xfrm>
        </p:grpSpPr>
        <p:sp>
          <p:nvSpPr>
            <p:cNvPr id="4" name="Rectangle 3">
              <a:extLst>
                <a:ext uri="{FF2B5EF4-FFF2-40B4-BE49-F238E27FC236}">
                  <a16:creationId xmlns:a16="http://schemas.microsoft.com/office/drawing/2014/main" id="{1FB707B0-042B-445E-B2DD-BEC775D98158}"/>
                </a:ext>
              </a:extLst>
            </p:cNvPr>
            <p:cNvSpPr/>
            <p:nvPr/>
          </p:nvSpPr>
          <p:spPr>
            <a:xfrm>
              <a:off x="1127982" y="1157681"/>
              <a:ext cx="7370066" cy="49961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059536E-53DE-486A-A3B2-C049C69B02F9}"/>
                </a:ext>
              </a:extLst>
            </p:cNvPr>
            <p:cNvSpPr txBox="1"/>
            <p:nvPr/>
          </p:nvSpPr>
          <p:spPr>
            <a:xfrm>
              <a:off x="3619849" y="1490945"/>
              <a:ext cx="3645017" cy="583449"/>
            </a:xfrm>
            <a:prstGeom prst="rect">
              <a:avLst/>
            </a:prstGeom>
            <a:noFill/>
          </p:spPr>
          <p:txBody>
            <a:bodyPr wrap="square" rtlCol="0">
              <a:spAutoFit/>
            </a:bodyPr>
            <a:lstStyle/>
            <a:p>
              <a:r>
                <a:rPr lang="en-US" dirty="0"/>
                <a:t>A process</a:t>
              </a:r>
            </a:p>
          </p:txBody>
        </p:sp>
        <p:grpSp>
          <p:nvGrpSpPr>
            <p:cNvPr id="6" name="Group 5">
              <a:extLst>
                <a:ext uri="{FF2B5EF4-FFF2-40B4-BE49-F238E27FC236}">
                  <a16:creationId xmlns:a16="http://schemas.microsoft.com/office/drawing/2014/main" id="{833E45D8-609D-4221-ADC9-4F0261CFFF92}"/>
                </a:ext>
              </a:extLst>
            </p:cNvPr>
            <p:cNvGrpSpPr/>
            <p:nvPr/>
          </p:nvGrpSpPr>
          <p:grpSpPr>
            <a:xfrm>
              <a:off x="1283515" y="2751589"/>
              <a:ext cx="1786855" cy="3171039"/>
              <a:chOff x="1283515" y="2751589"/>
              <a:chExt cx="1786855" cy="3171039"/>
            </a:xfrm>
          </p:grpSpPr>
          <p:sp>
            <p:nvSpPr>
              <p:cNvPr id="14" name="Rectangle 13">
                <a:extLst>
                  <a:ext uri="{FF2B5EF4-FFF2-40B4-BE49-F238E27FC236}">
                    <a16:creationId xmlns:a16="http://schemas.microsoft.com/office/drawing/2014/main" id="{9EDE1994-1C29-465F-8CE1-2A51819CFAFB}"/>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0F4A06F-A56A-420F-8F61-C59FCC271477}"/>
                  </a:ext>
                </a:extLst>
              </p:cNvPr>
              <p:cNvSpPr txBox="1"/>
              <p:nvPr/>
            </p:nvSpPr>
            <p:spPr>
              <a:xfrm>
                <a:off x="1476461" y="3003261"/>
                <a:ext cx="1434519" cy="1021035"/>
              </a:xfrm>
              <a:prstGeom prst="rect">
                <a:avLst/>
              </a:prstGeom>
              <a:noFill/>
            </p:spPr>
            <p:txBody>
              <a:bodyPr wrap="square" rtlCol="0">
                <a:spAutoFit/>
              </a:bodyPr>
              <a:lstStyle/>
              <a:p>
                <a:r>
                  <a:rPr lang="en-US" dirty="0"/>
                  <a:t>Thread 1</a:t>
                </a:r>
              </a:p>
            </p:txBody>
          </p:sp>
        </p:grpSp>
        <p:grpSp>
          <p:nvGrpSpPr>
            <p:cNvPr id="7" name="Group 6">
              <a:extLst>
                <a:ext uri="{FF2B5EF4-FFF2-40B4-BE49-F238E27FC236}">
                  <a16:creationId xmlns:a16="http://schemas.microsoft.com/office/drawing/2014/main" id="{294C5269-ED48-4079-9E47-C3BF394C6EFE}"/>
                </a:ext>
              </a:extLst>
            </p:cNvPr>
            <p:cNvGrpSpPr/>
            <p:nvPr/>
          </p:nvGrpSpPr>
          <p:grpSpPr>
            <a:xfrm>
              <a:off x="3426902" y="2751589"/>
              <a:ext cx="1786855" cy="3171039"/>
              <a:chOff x="1283515" y="2751589"/>
              <a:chExt cx="1786855" cy="3171039"/>
            </a:xfrm>
          </p:grpSpPr>
          <p:sp>
            <p:nvSpPr>
              <p:cNvPr id="12" name="Rectangle 11">
                <a:extLst>
                  <a:ext uri="{FF2B5EF4-FFF2-40B4-BE49-F238E27FC236}">
                    <a16:creationId xmlns:a16="http://schemas.microsoft.com/office/drawing/2014/main" id="{D10B4BAA-CB0B-4F2E-854F-76A292C10C73}"/>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E35C963-AEC7-4704-8F0F-4A2D0B039586}"/>
                  </a:ext>
                </a:extLst>
              </p:cNvPr>
              <p:cNvSpPr txBox="1"/>
              <p:nvPr/>
            </p:nvSpPr>
            <p:spPr>
              <a:xfrm>
                <a:off x="1476461" y="3003261"/>
                <a:ext cx="1434519" cy="1021035"/>
              </a:xfrm>
              <a:prstGeom prst="rect">
                <a:avLst/>
              </a:prstGeom>
              <a:noFill/>
            </p:spPr>
            <p:txBody>
              <a:bodyPr wrap="square" rtlCol="0">
                <a:spAutoFit/>
              </a:bodyPr>
              <a:lstStyle/>
              <a:p>
                <a:r>
                  <a:rPr lang="en-US" dirty="0"/>
                  <a:t>Thread 2</a:t>
                </a:r>
              </a:p>
            </p:txBody>
          </p:sp>
        </p:grpSp>
        <p:grpSp>
          <p:nvGrpSpPr>
            <p:cNvPr id="8" name="Group 7">
              <a:extLst>
                <a:ext uri="{FF2B5EF4-FFF2-40B4-BE49-F238E27FC236}">
                  <a16:creationId xmlns:a16="http://schemas.microsoft.com/office/drawing/2014/main" id="{173C9237-236A-49C8-8E5F-57FDFEF84B8A}"/>
                </a:ext>
              </a:extLst>
            </p:cNvPr>
            <p:cNvGrpSpPr/>
            <p:nvPr/>
          </p:nvGrpSpPr>
          <p:grpSpPr>
            <a:xfrm>
              <a:off x="6553200" y="2750103"/>
              <a:ext cx="1786855" cy="3171039"/>
              <a:chOff x="1283515" y="2751589"/>
              <a:chExt cx="1786855" cy="3171039"/>
            </a:xfrm>
          </p:grpSpPr>
          <p:sp>
            <p:nvSpPr>
              <p:cNvPr id="10" name="Rectangle 9">
                <a:extLst>
                  <a:ext uri="{FF2B5EF4-FFF2-40B4-BE49-F238E27FC236}">
                    <a16:creationId xmlns:a16="http://schemas.microsoft.com/office/drawing/2014/main" id="{B3FB7B20-E402-4680-B719-69D34E43A7AD}"/>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8D235A7-59A1-4559-A2A0-A1240F69BB49}"/>
                  </a:ext>
                </a:extLst>
              </p:cNvPr>
              <p:cNvSpPr txBox="1"/>
              <p:nvPr/>
            </p:nvSpPr>
            <p:spPr>
              <a:xfrm>
                <a:off x="1476461" y="3003261"/>
                <a:ext cx="1434519" cy="1021035"/>
              </a:xfrm>
              <a:prstGeom prst="rect">
                <a:avLst/>
              </a:prstGeom>
              <a:noFill/>
            </p:spPr>
            <p:txBody>
              <a:bodyPr wrap="square" rtlCol="0">
                <a:spAutoFit/>
              </a:bodyPr>
              <a:lstStyle/>
              <a:p>
                <a:r>
                  <a:rPr lang="en-US" dirty="0"/>
                  <a:t>Thread n</a:t>
                </a:r>
              </a:p>
            </p:txBody>
          </p:sp>
        </p:grpSp>
      </p:grpSp>
      <p:sp>
        <p:nvSpPr>
          <p:cNvPr id="18" name="Rectangle 17">
            <a:extLst>
              <a:ext uri="{FF2B5EF4-FFF2-40B4-BE49-F238E27FC236}">
                <a16:creationId xmlns:a16="http://schemas.microsoft.com/office/drawing/2014/main" id="{EA892A25-82EE-42D5-8F6D-079BE3EF5B64}"/>
              </a:ext>
            </a:extLst>
          </p:cNvPr>
          <p:cNvSpPr/>
          <p:nvPr/>
        </p:nvSpPr>
        <p:spPr>
          <a:xfrm>
            <a:off x="338327" y="1367408"/>
            <a:ext cx="3116748" cy="3549690"/>
          </a:xfrm>
          <a:prstGeom prst="rect">
            <a:avLst/>
          </a:prstGeom>
        </p:spPr>
        <p:txBody>
          <a:bodyPr wrap="square">
            <a:spAutoFit/>
          </a:bodyPr>
          <a:lstStyle/>
          <a:p>
            <a:pPr>
              <a:spcBef>
                <a:spcPts val="1600"/>
              </a:spcBef>
            </a:pPr>
            <a:r>
              <a:rPr lang="en-US" dirty="0"/>
              <a:t>A child thread begins completely asynchronously unless you create it in a suspended state.</a:t>
            </a:r>
          </a:p>
          <a:p>
            <a:pPr>
              <a:spcBef>
                <a:spcPts val="1600"/>
              </a:spcBef>
            </a:pPr>
            <a:r>
              <a:rPr lang="en-US" dirty="0"/>
              <a:t>If you have an SMP, the kernel may transparently run any given thread on any given processor.</a:t>
            </a:r>
          </a:p>
          <a:p>
            <a:pPr>
              <a:spcBef>
                <a:spcPts val="1600"/>
              </a:spcBef>
            </a:pPr>
            <a:r>
              <a:rPr lang="en-US" dirty="0"/>
              <a:t>Usually there’s “affinity” for the last processor a thread on which a thread ran.</a:t>
            </a:r>
          </a:p>
        </p:txBody>
      </p:sp>
      <p:sp>
        <p:nvSpPr>
          <p:cNvPr id="17" name="TextBox 16">
            <a:extLst>
              <a:ext uri="{FF2B5EF4-FFF2-40B4-BE49-F238E27FC236}">
                <a16:creationId xmlns:a16="http://schemas.microsoft.com/office/drawing/2014/main" id="{E115F768-6FEC-4FD6-8918-95E0E90BD023}"/>
              </a:ext>
            </a:extLst>
          </p:cNvPr>
          <p:cNvSpPr txBox="1"/>
          <p:nvPr/>
        </p:nvSpPr>
        <p:spPr>
          <a:xfrm>
            <a:off x="6451216" y="2892025"/>
            <a:ext cx="592548" cy="769441"/>
          </a:xfrm>
          <a:prstGeom prst="rect">
            <a:avLst/>
          </a:prstGeom>
          <a:noFill/>
        </p:spPr>
        <p:txBody>
          <a:bodyPr wrap="square" rtlCol="0">
            <a:spAutoFit/>
          </a:bodyPr>
          <a:lstStyle/>
          <a:p>
            <a:r>
              <a:rPr lang="en-US" sz="4400" dirty="0"/>
              <a:t>…</a:t>
            </a:r>
          </a:p>
        </p:txBody>
      </p:sp>
    </p:spTree>
    <p:extLst>
      <p:ext uri="{BB962C8B-B14F-4D97-AF65-F5344CB8AC3E}">
        <p14:creationId xmlns:p14="http://schemas.microsoft.com/office/powerpoint/2010/main" val="8979211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46A661-0633-41E5-81A3-66DA7168659E}"/>
              </a:ext>
            </a:extLst>
          </p:cNvPr>
          <p:cNvSpPr>
            <a:spLocks noGrp="1"/>
          </p:cNvSpPr>
          <p:nvPr>
            <p:ph type="sldNum" sz="quarter" idx="12"/>
          </p:nvPr>
        </p:nvSpPr>
        <p:spPr/>
        <p:txBody>
          <a:bodyPr/>
          <a:lstStyle/>
          <a:p>
            <a:fld id="{F8D59B09-23C8-46BA-B508-CE17BADF421E}" type="slidenum">
              <a:rPr lang="en-US" smtClean="0"/>
              <a:pPr/>
              <a:t>50</a:t>
            </a:fld>
            <a:endParaRPr lang="en-US"/>
          </a:p>
        </p:txBody>
      </p:sp>
      <p:grpSp>
        <p:nvGrpSpPr>
          <p:cNvPr id="15" name="Group 14">
            <a:extLst>
              <a:ext uri="{FF2B5EF4-FFF2-40B4-BE49-F238E27FC236}">
                <a16:creationId xmlns:a16="http://schemas.microsoft.com/office/drawing/2014/main" id="{A096773D-873A-402C-AD0D-56FCC74BEDFE}"/>
              </a:ext>
            </a:extLst>
          </p:cNvPr>
          <p:cNvGrpSpPr/>
          <p:nvPr/>
        </p:nvGrpSpPr>
        <p:grpSpPr>
          <a:xfrm>
            <a:off x="817589" y="1140903"/>
            <a:ext cx="7370066" cy="4996164"/>
            <a:chOff x="1127982" y="1157681"/>
            <a:chExt cx="7370066" cy="4996164"/>
          </a:xfrm>
        </p:grpSpPr>
        <p:sp>
          <p:nvSpPr>
            <p:cNvPr id="3" name="Rectangle 2">
              <a:extLst>
                <a:ext uri="{FF2B5EF4-FFF2-40B4-BE49-F238E27FC236}">
                  <a16:creationId xmlns:a16="http://schemas.microsoft.com/office/drawing/2014/main" id="{66A0EF03-5D99-491E-9D23-3A5943151066}"/>
                </a:ext>
              </a:extLst>
            </p:cNvPr>
            <p:cNvSpPr/>
            <p:nvPr/>
          </p:nvSpPr>
          <p:spPr>
            <a:xfrm>
              <a:off x="1127982" y="1157681"/>
              <a:ext cx="7370066" cy="49961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B72187C-0A42-4ED3-9238-9CB3072E581D}"/>
                </a:ext>
              </a:extLst>
            </p:cNvPr>
            <p:cNvSpPr txBox="1"/>
            <p:nvPr/>
          </p:nvSpPr>
          <p:spPr>
            <a:xfrm>
              <a:off x="2910980" y="1490943"/>
              <a:ext cx="4353886" cy="923330"/>
            </a:xfrm>
            <a:prstGeom prst="rect">
              <a:avLst/>
            </a:prstGeom>
            <a:noFill/>
          </p:spPr>
          <p:txBody>
            <a:bodyPr wrap="square" rtlCol="0">
              <a:spAutoFit/>
            </a:bodyPr>
            <a:lstStyle/>
            <a:p>
              <a:r>
                <a:rPr lang="en-US" dirty="0"/>
                <a:t>Shared process state</a:t>
              </a:r>
            </a:p>
            <a:p>
              <a:r>
                <a:rPr lang="en-US" dirty="0"/>
                <a:t>Memory image, open files, current directory,</a:t>
              </a:r>
            </a:p>
            <a:p>
              <a:r>
                <a:rPr lang="en-US" dirty="0"/>
                <a:t>a running program, </a:t>
              </a:r>
              <a:r>
                <a:rPr lang="en-US" dirty="0" err="1"/>
                <a:t>argc</a:t>
              </a:r>
              <a:r>
                <a:rPr lang="en-US" dirty="0"/>
                <a:t>, </a:t>
              </a:r>
              <a:r>
                <a:rPr lang="en-US" dirty="0" err="1"/>
                <a:t>argv</a:t>
              </a:r>
              <a:r>
                <a:rPr lang="en-US" dirty="0"/>
                <a:t>, </a:t>
              </a:r>
              <a:r>
                <a:rPr lang="en-US" dirty="0" err="1"/>
                <a:t>envp</a:t>
              </a:r>
              <a:endParaRPr lang="en-US" dirty="0"/>
            </a:p>
          </p:txBody>
        </p:sp>
        <p:grpSp>
          <p:nvGrpSpPr>
            <p:cNvPr id="7" name="Group 6">
              <a:extLst>
                <a:ext uri="{FF2B5EF4-FFF2-40B4-BE49-F238E27FC236}">
                  <a16:creationId xmlns:a16="http://schemas.microsoft.com/office/drawing/2014/main" id="{1DB5BB26-154F-4B2E-8DBA-35A10893AEFA}"/>
                </a:ext>
              </a:extLst>
            </p:cNvPr>
            <p:cNvGrpSpPr/>
            <p:nvPr/>
          </p:nvGrpSpPr>
          <p:grpSpPr>
            <a:xfrm>
              <a:off x="1283515" y="2751589"/>
              <a:ext cx="1786855" cy="3171039"/>
              <a:chOff x="1283515" y="2751589"/>
              <a:chExt cx="1786855" cy="3171039"/>
            </a:xfrm>
          </p:grpSpPr>
          <p:sp>
            <p:nvSpPr>
              <p:cNvPr id="5" name="Rectangle 4">
                <a:extLst>
                  <a:ext uri="{FF2B5EF4-FFF2-40B4-BE49-F238E27FC236}">
                    <a16:creationId xmlns:a16="http://schemas.microsoft.com/office/drawing/2014/main" id="{DA73B4FC-6AF3-4A8D-BC3C-F9F7A453F52C}"/>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950489F-7951-436E-9C7B-C9D12F4CF311}"/>
                  </a:ext>
                </a:extLst>
              </p:cNvPr>
              <p:cNvSpPr txBox="1"/>
              <p:nvPr/>
            </p:nvSpPr>
            <p:spPr>
              <a:xfrm>
                <a:off x="1476462" y="3003259"/>
                <a:ext cx="1434518" cy="2585323"/>
              </a:xfrm>
              <a:prstGeom prst="rect">
                <a:avLst/>
              </a:prstGeom>
              <a:noFill/>
            </p:spPr>
            <p:txBody>
              <a:bodyPr wrap="square" rtlCol="0">
                <a:spAutoFit/>
              </a:bodyPr>
              <a:lstStyle/>
              <a:p>
                <a:r>
                  <a:rPr lang="en-US" dirty="0"/>
                  <a:t>Thread 1</a:t>
                </a:r>
              </a:p>
              <a:p>
                <a:endParaRPr lang="en-US" dirty="0"/>
              </a:p>
              <a:p>
                <a:r>
                  <a:rPr lang="en-US" dirty="0"/>
                  <a:t>Instruction pointer,</a:t>
                </a:r>
              </a:p>
              <a:p>
                <a:r>
                  <a:rPr lang="en-US" dirty="0"/>
                  <a:t>register set,</a:t>
                </a:r>
              </a:p>
              <a:p>
                <a:r>
                  <a:rPr lang="en-US" dirty="0"/>
                  <a:t>stack pointer,</a:t>
                </a:r>
              </a:p>
              <a:p>
                <a:r>
                  <a:rPr lang="en-US" dirty="0"/>
                  <a:t>Scheduling priority, locks held</a:t>
                </a:r>
              </a:p>
            </p:txBody>
          </p:sp>
        </p:grpSp>
        <p:grpSp>
          <p:nvGrpSpPr>
            <p:cNvPr id="8" name="Group 7">
              <a:extLst>
                <a:ext uri="{FF2B5EF4-FFF2-40B4-BE49-F238E27FC236}">
                  <a16:creationId xmlns:a16="http://schemas.microsoft.com/office/drawing/2014/main" id="{ACBBA3F1-F7AE-440B-8878-E9BDFF1DE6DA}"/>
                </a:ext>
              </a:extLst>
            </p:cNvPr>
            <p:cNvGrpSpPr/>
            <p:nvPr/>
          </p:nvGrpSpPr>
          <p:grpSpPr>
            <a:xfrm>
              <a:off x="3426902" y="2751589"/>
              <a:ext cx="1786855" cy="3171039"/>
              <a:chOff x="1283515" y="2751589"/>
              <a:chExt cx="1786855" cy="3171039"/>
            </a:xfrm>
          </p:grpSpPr>
          <p:sp>
            <p:nvSpPr>
              <p:cNvPr id="9" name="Rectangle 8">
                <a:extLst>
                  <a:ext uri="{FF2B5EF4-FFF2-40B4-BE49-F238E27FC236}">
                    <a16:creationId xmlns:a16="http://schemas.microsoft.com/office/drawing/2014/main" id="{88CF789A-E328-4385-AC40-38ECB6290BE8}"/>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A827705-33BF-46F4-A875-6267804E5A48}"/>
                  </a:ext>
                </a:extLst>
              </p:cNvPr>
              <p:cNvSpPr txBox="1"/>
              <p:nvPr/>
            </p:nvSpPr>
            <p:spPr>
              <a:xfrm>
                <a:off x="1476462" y="3003259"/>
                <a:ext cx="1434518" cy="2585323"/>
              </a:xfrm>
              <a:prstGeom prst="rect">
                <a:avLst/>
              </a:prstGeom>
              <a:noFill/>
            </p:spPr>
            <p:txBody>
              <a:bodyPr wrap="square" rtlCol="0">
                <a:spAutoFit/>
              </a:bodyPr>
              <a:lstStyle/>
              <a:p>
                <a:r>
                  <a:rPr lang="en-US" dirty="0"/>
                  <a:t>Thread 2</a:t>
                </a:r>
              </a:p>
              <a:p>
                <a:endParaRPr lang="en-US" dirty="0"/>
              </a:p>
              <a:p>
                <a:r>
                  <a:rPr lang="en-US" dirty="0"/>
                  <a:t>Instruction pointer,</a:t>
                </a:r>
              </a:p>
              <a:p>
                <a:r>
                  <a:rPr lang="en-US" dirty="0"/>
                  <a:t>register set,</a:t>
                </a:r>
              </a:p>
              <a:p>
                <a:r>
                  <a:rPr lang="en-US" dirty="0"/>
                  <a:t>stack pointer,</a:t>
                </a:r>
              </a:p>
              <a:p>
                <a:r>
                  <a:rPr lang="en-US" dirty="0"/>
                  <a:t>Scheduling priority, locks held</a:t>
                </a:r>
              </a:p>
            </p:txBody>
          </p:sp>
        </p:grpSp>
        <p:grpSp>
          <p:nvGrpSpPr>
            <p:cNvPr id="11" name="Group 10">
              <a:extLst>
                <a:ext uri="{FF2B5EF4-FFF2-40B4-BE49-F238E27FC236}">
                  <a16:creationId xmlns:a16="http://schemas.microsoft.com/office/drawing/2014/main" id="{B580F7D2-A5EC-42DC-A2F5-EBEA9B481ED8}"/>
                </a:ext>
              </a:extLst>
            </p:cNvPr>
            <p:cNvGrpSpPr/>
            <p:nvPr/>
          </p:nvGrpSpPr>
          <p:grpSpPr>
            <a:xfrm>
              <a:off x="6553200" y="2750103"/>
              <a:ext cx="1786855" cy="3171039"/>
              <a:chOff x="1283515" y="2751589"/>
              <a:chExt cx="1786855" cy="3171039"/>
            </a:xfrm>
          </p:grpSpPr>
          <p:sp>
            <p:nvSpPr>
              <p:cNvPr id="12" name="Rectangle 11">
                <a:extLst>
                  <a:ext uri="{FF2B5EF4-FFF2-40B4-BE49-F238E27FC236}">
                    <a16:creationId xmlns:a16="http://schemas.microsoft.com/office/drawing/2014/main" id="{DF6A81F1-B7A3-40ED-928F-CDDCC981CBA9}"/>
                  </a:ext>
                </a:extLst>
              </p:cNvPr>
              <p:cNvSpPr/>
              <p:nvPr/>
            </p:nvSpPr>
            <p:spPr>
              <a:xfrm>
                <a:off x="1283515" y="2751589"/>
                <a:ext cx="1786855" cy="31710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8D1583D-2DBF-4D0E-A26A-CAAFD974D9F9}"/>
                  </a:ext>
                </a:extLst>
              </p:cNvPr>
              <p:cNvSpPr txBox="1"/>
              <p:nvPr/>
            </p:nvSpPr>
            <p:spPr>
              <a:xfrm>
                <a:off x="1476462" y="3003259"/>
                <a:ext cx="1434518" cy="2585323"/>
              </a:xfrm>
              <a:prstGeom prst="rect">
                <a:avLst/>
              </a:prstGeom>
              <a:noFill/>
            </p:spPr>
            <p:txBody>
              <a:bodyPr wrap="square" rtlCol="0">
                <a:spAutoFit/>
              </a:bodyPr>
              <a:lstStyle/>
              <a:p>
                <a:r>
                  <a:rPr lang="en-US" dirty="0"/>
                  <a:t>Thread n</a:t>
                </a:r>
              </a:p>
              <a:p>
                <a:endParaRPr lang="en-US" dirty="0"/>
              </a:p>
              <a:p>
                <a:r>
                  <a:rPr lang="en-US" dirty="0"/>
                  <a:t>Instruction pointer,</a:t>
                </a:r>
              </a:p>
              <a:p>
                <a:r>
                  <a:rPr lang="en-US" dirty="0"/>
                  <a:t>register set,</a:t>
                </a:r>
              </a:p>
              <a:p>
                <a:r>
                  <a:rPr lang="en-US" dirty="0"/>
                  <a:t>stack pointer,</a:t>
                </a:r>
              </a:p>
              <a:p>
                <a:r>
                  <a:rPr lang="en-US" dirty="0"/>
                  <a:t>Scheduling priority, locks held</a:t>
                </a:r>
              </a:p>
            </p:txBody>
          </p:sp>
        </p:grpSp>
        <p:sp>
          <p:nvSpPr>
            <p:cNvPr id="14" name="TextBox 13">
              <a:extLst>
                <a:ext uri="{FF2B5EF4-FFF2-40B4-BE49-F238E27FC236}">
                  <a16:creationId xmlns:a16="http://schemas.microsoft.com/office/drawing/2014/main" id="{CED7DAC2-2C08-43F0-A0C3-A35FB9A9DCA7}"/>
                </a:ext>
              </a:extLst>
            </p:cNvPr>
            <p:cNvSpPr txBox="1"/>
            <p:nvPr/>
          </p:nvSpPr>
          <p:spPr>
            <a:xfrm>
              <a:off x="5617127" y="3655763"/>
              <a:ext cx="532702" cy="769441"/>
            </a:xfrm>
            <a:prstGeom prst="rect">
              <a:avLst/>
            </a:prstGeom>
            <a:noFill/>
          </p:spPr>
          <p:txBody>
            <a:bodyPr wrap="square" rtlCol="0">
              <a:spAutoFit/>
            </a:bodyPr>
            <a:lstStyle/>
            <a:p>
              <a:r>
                <a:rPr lang="en-US" sz="4400" dirty="0"/>
                <a:t>…</a:t>
              </a:r>
            </a:p>
          </p:txBody>
        </p:sp>
      </p:grpSp>
      <p:sp>
        <p:nvSpPr>
          <p:cNvPr id="16" name="TextBox 15">
            <a:extLst>
              <a:ext uri="{FF2B5EF4-FFF2-40B4-BE49-F238E27FC236}">
                <a16:creationId xmlns:a16="http://schemas.microsoft.com/office/drawing/2014/main" id="{3CEDA12B-8936-2CDC-485A-0AFCDB323227}"/>
              </a:ext>
            </a:extLst>
          </p:cNvPr>
          <p:cNvSpPr txBox="1"/>
          <p:nvPr/>
        </p:nvSpPr>
        <p:spPr>
          <a:xfrm>
            <a:off x="817590" y="624689"/>
            <a:ext cx="4085774" cy="461665"/>
          </a:xfrm>
          <a:prstGeom prst="rect">
            <a:avLst/>
          </a:prstGeom>
          <a:noFill/>
        </p:spPr>
        <p:txBody>
          <a:bodyPr wrap="square" rtlCol="0">
            <a:spAutoFit/>
          </a:bodyPr>
          <a:lstStyle/>
          <a:p>
            <a:r>
              <a:rPr lang="en-US" sz="2400" dirty="0"/>
              <a:t>Within a process</a:t>
            </a:r>
          </a:p>
        </p:txBody>
      </p:sp>
    </p:spTree>
    <p:extLst>
      <p:ext uri="{BB962C8B-B14F-4D97-AF65-F5344CB8AC3E}">
        <p14:creationId xmlns:p14="http://schemas.microsoft.com/office/powerpoint/2010/main" val="28072185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498B0C80-8A43-423B-BA23-0893754560B2}"/>
              </a:ext>
            </a:extLst>
          </p:cNvPr>
          <p:cNvSpPr>
            <a:spLocks noGrp="1"/>
          </p:cNvSpPr>
          <p:nvPr>
            <p:ph type="sldNum" sz="quarter" idx="12"/>
          </p:nvPr>
        </p:nvSpPr>
        <p:spPr/>
        <p:txBody>
          <a:bodyPr/>
          <a:lstStyle/>
          <a:p>
            <a:fld id="{66BA37E8-858E-4A86-B4BA-31AA7A0854B6}" type="slidenum">
              <a:rPr lang="en-US" altLang="en-US"/>
              <a:pPr/>
              <a:t>51</a:t>
            </a:fld>
            <a:endParaRPr lang="en-US" altLang="en-US"/>
          </a:p>
        </p:txBody>
      </p:sp>
      <p:sp>
        <p:nvSpPr>
          <p:cNvPr id="147458" name="Rectangle 2">
            <a:extLst>
              <a:ext uri="{FF2B5EF4-FFF2-40B4-BE49-F238E27FC236}">
                <a16:creationId xmlns:a16="http://schemas.microsoft.com/office/drawing/2014/main" id="{616AD364-E787-43D6-9981-DD90DBBEF951}"/>
              </a:ext>
            </a:extLst>
          </p:cNvPr>
          <p:cNvSpPr>
            <a:spLocks noGrp="1" noChangeArrowheads="1"/>
          </p:cNvSpPr>
          <p:nvPr>
            <p:ph type="title"/>
          </p:nvPr>
        </p:nvSpPr>
        <p:spPr>
          <a:noFill/>
          <a:ln/>
        </p:spPr>
        <p:txBody>
          <a:bodyPr/>
          <a:lstStyle/>
          <a:p>
            <a:r>
              <a:rPr lang="en-US" altLang="en-US" dirty="0"/>
              <a:t>the argument for threads</a:t>
            </a:r>
          </a:p>
        </p:txBody>
      </p:sp>
      <p:sp>
        <p:nvSpPr>
          <p:cNvPr id="147459" name="Rectangle 3">
            <a:extLst>
              <a:ext uri="{FF2B5EF4-FFF2-40B4-BE49-F238E27FC236}">
                <a16:creationId xmlns:a16="http://schemas.microsoft.com/office/drawing/2014/main" id="{19BDC185-B711-4393-B117-A6FF08588D3B}"/>
              </a:ext>
            </a:extLst>
          </p:cNvPr>
          <p:cNvSpPr>
            <a:spLocks noGrp="1" noChangeArrowheads="1"/>
          </p:cNvSpPr>
          <p:nvPr>
            <p:ph type="body" idx="1"/>
          </p:nvPr>
        </p:nvSpPr>
        <p:spPr>
          <a:noFill/>
          <a:ln/>
        </p:spPr>
        <p:txBody>
          <a:bodyPr>
            <a:normAutofit/>
          </a:bodyPr>
          <a:lstStyle/>
          <a:p>
            <a:pPr marL="457200" indent="-457200">
              <a:buFont typeface="+mj-lt"/>
              <a:buAutoNum type="arabicPeriod"/>
            </a:pPr>
            <a:r>
              <a:rPr lang="en-US" altLang="en-US" sz="2400" dirty="0"/>
              <a:t>Allows overlapped activities.</a:t>
            </a:r>
          </a:p>
          <a:p>
            <a:pPr marL="457200" indent="-457200">
              <a:buFont typeface="+mj-lt"/>
              <a:buAutoNum type="arabicPeriod"/>
            </a:pPr>
            <a:r>
              <a:rPr lang="en-US" altLang="en-US" sz="2400" dirty="0"/>
              <a:t>Slow activities like I/O can be moved off the critical path.</a:t>
            </a:r>
          </a:p>
          <a:p>
            <a:pPr marL="457200" indent="-457200">
              <a:buFont typeface="+mj-lt"/>
              <a:buAutoNum type="arabicPeriod"/>
            </a:pPr>
            <a:r>
              <a:rPr lang="en-US" altLang="en-US" sz="2400" dirty="0"/>
              <a:t>Just because I/O has stalled doesn't mean you can't do other things while you wait.</a:t>
            </a:r>
          </a:p>
          <a:p>
            <a:pPr marL="457200" indent="-457200">
              <a:buFont typeface="+mj-lt"/>
              <a:buAutoNum type="arabicPeriod"/>
            </a:pPr>
            <a:r>
              <a:rPr lang="en-US" altLang="en-US" sz="2400" dirty="0"/>
              <a:t>Much lighter cost to create a thread than to create a process.</a:t>
            </a:r>
          </a:p>
          <a:p>
            <a:pPr marL="457200" indent="-457200">
              <a:buFont typeface="+mj-lt"/>
              <a:buAutoNum type="arabicPeriod"/>
            </a:pPr>
            <a:r>
              <a:rPr lang="en-US" altLang="en-US" sz="2400" dirty="0"/>
              <a:t>Lower context switching cost when the scheduler picks a new thread.</a:t>
            </a:r>
          </a:p>
          <a:p>
            <a:pPr marL="457200" indent="-457200">
              <a:buFont typeface="+mj-lt"/>
              <a:buAutoNum type="arabicPeriod"/>
            </a:pPr>
            <a:r>
              <a:rPr lang="en-US" altLang="en-US" sz="2400" dirty="0"/>
              <a:t>Much less cost to share objects between threads because they all share the same memory space.</a:t>
            </a:r>
          </a:p>
        </p:txBody>
      </p:sp>
    </p:spTree>
    <p:extLst>
      <p:ext uri="{BB962C8B-B14F-4D97-AF65-F5344CB8AC3E}">
        <p14:creationId xmlns:p14="http://schemas.microsoft.com/office/powerpoint/2010/main" val="35039733"/>
      </p:ext>
    </p:extLst>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6432E2-20D7-40E1-9410-E5B2705226E8}"/>
              </a:ext>
            </a:extLst>
          </p:cNvPr>
          <p:cNvSpPr>
            <a:spLocks noGrp="1"/>
          </p:cNvSpPr>
          <p:nvPr>
            <p:ph type="sldNum" sz="quarter" idx="12"/>
          </p:nvPr>
        </p:nvSpPr>
        <p:spPr/>
        <p:txBody>
          <a:bodyPr/>
          <a:lstStyle/>
          <a:p>
            <a:fld id="{F8D59B09-23C8-46BA-B508-CE17BADF421E}" type="slidenum">
              <a:rPr lang="en-US" smtClean="0"/>
              <a:pPr/>
              <a:t>52</a:t>
            </a:fld>
            <a:endParaRPr lang="en-US"/>
          </a:p>
        </p:txBody>
      </p:sp>
      <p:sp>
        <p:nvSpPr>
          <p:cNvPr id="3" name="Rectangle 2">
            <a:extLst>
              <a:ext uri="{FF2B5EF4-FFF2-40B4-BE49-F238E27FC236}">
                <a16:creationId xmlns:a16="http://schemas.microsoft.com/office/drawing/2014/main" id="{50709A20-AC24-4CE5-824E-7A72A6B13ABC}"/>
              </a:ext>
            </a:extLst>
          </p:cNvPr>
          <p:cNvSpPr/>
          <p:nvPr/>
        </p:nvSpPr>
        <p:spPr>
          <a:xfrm>
            <a:off x="476068" y="1028343"/>
            <a:ext cx="7975600" cy="3970318"/>
          </a:xfrm>
          <a:prstGeom prst="rect">
            <a:avLst/>
          </a:prstGeom>
          <a:solidFill>
            <a:srgbClr val="000099"/>
          </a:solidFill>
        </p:spPr>
        <p:txBody>
          <a:bodyPr wrap="square">
            <a:spAutoFit/>
          </a:bodyPr>
          <a:lstStyle/>
          <a:p>
            <a:r>
              <a:rPr lang="en-US" sz="1400" dirty="0">
                <a:solidFill>
                  <a:schemeClr val="bg1"/>
                </a:solidFill>
                <a:latin typeface="Consolas" panose="020B0609020204030204" pitchFamily="49" charset="0"/>
              </a:rPr>
              <a:t>$ head -1 LinuxHelloMT.cpp</a:t>
            </a:r>
          </a:p>
          <a:p>
            <a:r>
              <a:rPr lang="en-US" sz="1400" dirty="0">
                <a:solidFill>
                  <a:schemeClr val="bg1"/>
                </a:solidFill>
                <a:latin typeface="Consolas" panose="020B0609020204030204" pitchFamily="49" charset="0"/>
              </a:rPr>
              <a:t>// Simple multi-threaded hello world program.</a:t>
            </a:r>
          </a:p>
          <a:p>
            <a:r>
              <a:rPr lang="en-US" sz="1400" dirty="0">
                <a:solidFill>
                  <a:schemeClr val="bg1"/>
                </a:solidFill>
                <a:latin typeface="Consolas" panose="020B0609020204030204" pitchFamily="49" charset="0"/>
              </a:rPr>
              <a:t>$ g++ LinuxHelloMT.cpp -</a:t>
            </a:r>
            <a:r>
              <a:rPr lang="en-US" sz="1400" dirty="0" err="1">
                <a:solidFill>
                  <a:schemeClr val="bg1"/>
                </a:solidFill>
                <a:latin typeface="Consolas" panose="020B0609020204030204" pitchFamily="49" charset="0"/>
              </a:rPr>
              <a:t>pthread</a:t>
            </a:r>
            <a:r>
              <a:rPr lang="en-US" sz="1400" dirty="0">
                <a:solidFill>
                  <a:schemeClr val="bg1"/>
                </a:solidFill>
                <a:latin typeface="Consolas" panose="020B0609020204030204" pitchFamily="49" charset="0"/>
              </a:rPr>
              <a:t> -o </a:t>
            </a:r>
            <a:r>
              <a:rPr lang="en-US" sz="1400" dirty="0" err="1">
                <a:solidFill>
                  <a:schemeClr val="bg1"/>
                </a:solidFill>
                <a:latin typeface="Consolas" panose="020B0609020204030204" pitchFamily="49" charset="0"/>
              </a:rPr>
              <a:t>LinuxHelloMT</a:t>
            </a:r>
            <a:endParaRPr lang="en-US" sz="1400" dirty="0">
              <a:solidFill>
                <a:schemeClr val="bg1"/>
              </a:solidFill>
              <a:latin typeface="Consolas" panose="020B0609020204030204" pitchFamily="49" charset="0"/>
            </a:endParaRPr>
          </a:p>
          <a:p>
            <a:r>
              <a:rPr lang="en-US" sz="1400" dirty="0">
                <a:solidFill>
                  <a:schemeClr val="bg1"/>
                </a:solidFill>
                <a:latin typeface="Consolas" panose="020B0609020204030204" pitchFamily="49" charset="0"/>
              </a:rPr>
              <a:t>$ ./</a:t>
            </a:r>
            <a:r>
              <a:rPr lang="en-US" sz="1400" dirty="0" err="1">
                <a:solidFill>
                  <a:schemeClr val="bg1"/>
                </a:solidFill>
                <a:latin typeface="Consolas" panose="020B0609020204030204" pitchFamily="49" charset="0"/>
              </a:rPr>
              <a:t>LinuxHelloMT</a:t>
            </a:r>
            <a:endParaRPr lang="en-US" sz="1400" dirty="0">
              <a:solidFill>
                <a:schemeClr val="bg1"/>
              </a:solidFill>
              <a:latin typeface="Consolas" panose="020B0609020204030204" pitchFamily="49" charset="0"/>
            </a:endParaRPr>
          </a:p>
          <a:p>
            <a:r>
              <a:rPr lang="en-US" sz="1400" dirty="0">
                <a:solidFill>
                  <a:schemeClr val="bg1"/>
                </a:solidFill>
                <a:latin typeface="Consolas" panose="020B0609020204030204" pitchFamily="49" charset="0"/>
              </a:rPr>
              <a:t>Starting child</a:t>
            </a:r>
          </a:p>
          <a:p>
            <a:r>
              <a:rPr lang="en-US" sz="1400" dirty="0">
                <a:solidFill>
                  <a:schemeClr val="bg1"/>
                </a:solidFill>
                <a:latin typeface="Consolas" panose="020B0609020204030204" pitchFamily="49" charset="0"/>
              </a:rPr>
              <a:t>Waiting for child</a:t>
            </a:r>
          </a:p>
          <a:p>
            <a:r>
              <a:rPr lang="en-US" sz="1400" dirty="0">
                <a:solidFill>
                  <a:schemeClr val="bg1"/>
                </a:solidFill>
                <a:latin typeface="Consolas" panose="020B0609020204030204" pitchFamily="49" charset="0"/>
              </a:rPr>
              <a:t>Hello from the child!</a:t>
            </a:r>
          </a:p>
          <a:p>
            <a:r>
              <a:rPr lang="en-US" sz="1400" dirty="0">
                <a:solidFill>
                  <a:schemeClr val="bg1"/>
                </a:solidFill>
                <a:latin typeface="Consolas" panose="020B0609020204030204" pitchFamily="49" charset="0"/>
              </a:rPr>
              <a:t>Child has exited</a:t>
            </a:r>
          </a:p>
          <a:p>
            <a:r>
              <a:rPr lang="en-US" sz="1400" dirty="0">
                <a:solidFill>
                  <a:schemeClr val="bg1"/>
                </a:solidFill>
                <a:latin typeface="Consolas" panose="020B0609020204030204" pitchFamily="49" charset="0"/>
              </a:rPr>
              <a:t>$</a:t>
            </a: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1435875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072DA9-6981-4B20-8B00-D7E6333B435E}"/>
              </a:ext>
            </a:extLst>
          </p:cNvPr>
          <p:cNvSpPr>
            <a:spLocks noGrp="1"/>
          </p:cNvSpPr>
          <p:nvPr>
            <p:ph type="sldNum" sz="quarter" idx="12"/>
          </p:nvPr>
        </p:nvSpPr>
        <p:spPr/>
        <p:txBody>
          <a:bodyPr/>
          <a:lstStyle/>
          <a:p>
            <a:fld id="{F8D59B09-23C8-46BA-B508-CE17BADF421E}" type="slidenum">
              <a:rPr lang="en-US" smtClean="0"/>
              <a:pPr/>
              <a:t>53</a:t>
            </a:fld>
            <a:endParaRPr lang="en-US"/>
          </a:p>
        </p:txBody>
      </p:sp>
      <p:sp>
        <p:nvSpPr>
          <p:cNvPr id="3" name="Rectangle 2">
            <a:extLst>
              <a:ext uri="{FF2B5EF4-FFF2-40B4-BE49-F238E27FC236}">
                <a16:creationId xmlns:a16="http://schemas.microsoft.com/office/drawing/2014/main" id="{67F81394-A22F-4DB8-9DB0-36B9B87819E0}"/>
              </a:ext>
            </a:extLst>
          </p:cNvPr>
          <p:cNvSpPr/>
          <p:nvPr/>
        </p:nvSpPr>
        <p:spPr>
          <a:xfrm>
            <a:off x="360727" y="931789"/>
            <a:ext cx="8224053" cy="3785652"/>
          </a:xfrm>
          <a:prstGeom prst="rect">
            <a:avLst/>
          </a:prstGeom>
        </p:spPr>
        <p:txBody>
          <a:bodyPr wrap="square">
            <a:spAutoFit/>
          </a:bodyPr>
          <a:lstStyle/>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pthread.h</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pthread_create</a:t>
            </a:r>
            <a:r>
              <a:rPr lang="en-US" sz="1600" dirty="0">
                <a:solidFill>
                  <a:srgbClr val="000000"/>
                </a:solidFill>
                <a:latin typeface="Consolas" panose="020B0609020204030204" pitchFamily="49" charset="0"/>
              </a:rPr>
              <a:t>(</a:t>
            </a:r>
            <a:r>
              <a:rPr lang="en-US" sz="1600" dirty="0" err="1">
                <a:solidFill>
                  <a:srgbClr val="000000"/>
                </a:solidFill>
                <a:latin typeface="Consolas" panose="020B0609020204030204" pitchFamily="49" charset="0"/>
              </a:rPr>
              <a:t>pthread_t</a:t>
            </a:r>
            <a:r>
              <a:rPr lang="en-US" sz="1600" dirty="0">
                <a:solidFill>
                  <a:srgbClr val="000000"/>
                </a:solidFill>
                <a:latin typeface="Consolas" panose="020B0609020204030204" pitchFamily="49" charset="0"/>
              </a:rPr>
              <a:t> *thread, </a:t>
            </a:r>
            <a:r>
              <a:rPr lang="en-US" sz="1600" dirty="0">
                <a:solidFill>
                  <a:srgbClr val="0000FF"/>
                </a:solidFill>
                <a:latin typeface="Consolas" panose="020B0609020204030204" pitchFamily="49" charset="0"/>
              </a:rPr>
              <a:t>const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pthread_attr_t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attr</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void</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start_routine</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void</a:t>
            </a:r>
            <a:r>
              <a:rPr lang="en-US" sz="1600" dirty="0">
                <a:solidFill>
                  <a:srgbClr val="000000"/>
                </a:solidFill>
                <a:latin typeface="Consolas" panose="020B0609020204030204" pitchFamily="49" charset="0"/>
              </a:rPr>
              <a:t> *), </a:t>
            </a:r>
            <a:r>
              <a:rPr lang="en-US" sz="1600" dirty="0">
                <a:solidFill>
                  <a:srgbClr val="0000FF"/>
                </a:solidFill>
                <a:latin typeface="Consolas" panose="020B0609020204030204" pitchFamily="49" charset="0"/>
              </a:rPr>
              <a:t>void</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arg</a:t>
            </a:r>
            <a:r>
              <a:rPr lang="en-US" sz="1600" dirty="0">
                <a:solidFill>
                  <a:srgbClr val="000000"/>
                </a:solidFill>
                <a:latin typeface="Consolas" panose="020B0609020204030204" pitchFamily="49" charset="0"/>
              </a:rPr>
              <a:t>);</a:t>
            </a:r>
          </a:p>
          <a:p>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pthread_join</a:t>
            </a:r>
            <a:r>
              <a:rPr lang="en-US" sz="1600" dirty="0">
                <a:solidFill>
                  <a:srgbClr val="000000"/>
                </a:solidFill>
                <a:latin typeface="Consolas" panose="020B0609020204030204" pitchFamily="49" charset="0"/>
              </a:rPr>
              <a:t>(</a:t>
            </a:r>
            <a:r>
              <a:rPr lang="en-US" sz="1600" dirty="0" err="1">
                <a:solidFill>
                  <a:srgbClr val="000000"/>
                </a:solidFill>
                <a:latin typeface="Consolas" panose="020B0609020204030204" pitchFamily="49" charset="0"/>
              </a:rPr>
              <a:t>pthread_t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thread</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void</a:t>
            </a:r>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retval</a:t>
            </a:r>
            <a:r>
              <a:rPr lang="en-US" sz="1600" dirty="0">
                <a:solidFill>
                  <a:srgbClr val="000000"/>
                </a:solidFill>
                <a:latin typeface="Consolas" panose="020B0609020204030204" pitchFamily="49" charset="0"/>
              </a:rPr>
              <a:t>);</a:t>
            </a:r>
          </a:p>
          <a:p>
            <a:endParaRPr lang="en-US" dirty="0"/>
          </a:p>
          <a:p>
            <a:endParaRPr lang="en-US" dirty="0"/>
          </a:p>
          <a:p>
            <a:r>
              <a:rPr lang="en-US" dirty="0"/>
              <a:t>The </a:t>
            </a:r>
            <a:r>
              <a:rPr lang="en-US" dirty="0" err="1"/>
              <a:t>pthread_create</a:t>
            </a:r>
            <a:r>
              <a:rPr lang="en-US" dirty="0"/>
              <a:t>() function starts a new thread in the calling process.  The new thread starts execution by invoking </a:t>
            </a:r>
            <a:r>
              <a:rPr lang="en-US" dirty="0" err="1"/>
              <a:t>start_routine</a:t>
            </a:r>
            <a:r>
              <a:rPr lang="en-US" dirty="0"/>
              <a:t>(); </a:t>
            </a:r>
            <a:r>
              <a:rPr lang="en-US" dirty="0" err="1"/>
              <a:t>arg</a:t>
            </a:r>
            <a:r>
              <a:rPr lang="en-US" dirty="0"/>
              <a:t> is passed as the sole argument of </a:t>
            </a:r>
            <a:r>
              <a:rPr lang="en-US" dirty="0" err="1"/>
              <a:t>start_routine</a:t>
            </a:r>
            <a:r>
              <a:rPr lang="en-US" dirty="0"/>
              <a:t>().</a:t>
            </a:r>
          </a:p>
          <a:p>
            <a:endParaRPr lang="en-US" dirty="0"/>
          </a:p>
          <a:p>
            <a:r>
              <a:rPr lang="en-US" dirty="0"/>
              <a:t>The </a:t>
            </a:r>
            <a:r>
              <a:rPr lang="en-US" dirty="0" err="1"/>
              <a:t>pthread_join</a:t>
            </a:r>
            <a:r>
              <a:rPr lang="en-US" dirty="0"/>
              <a:t>() function waits for the thread specified by thread to terminate.  If that thread has already terminated, then </a:t>
            </a:r>
            <a:r>
              <a:rPr lang="en-US" dirty="0" err="1"/>
              <a:t>pthread_join</a:t>
            </a:r>
            <a:r>
              <a:rPr lang="en-US" dirty="0"/>
              <a:t>() returns immediately.</a:t>
            </a:r>
          </a:p>
        </p:txBody>
      </p:sp>
    </p:spTree>
    <p:extLst>
      <p:ext uri="{BB962C8B-B14F-4D97-AF65-F5344CB8AC3E}">
        <p14:creationId xmlns:p14="http://schemas.microsoft.com/office/powerpoint/2010/main" val="6184695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019B6C-0E3C-46C4-AEAE-4A540E3BE22E}"/>
              </a:ext>
            </a:extLst>
          </p:cNvPr>
          <p:cNvSpPr>
            <a:spLocks noGrp="1"/>
          </p:cNvSpPr>
          <p:nvPr>
            <p:ph type="sldNum" sz="quarter" idx="12"/>
          </p:nvPr>
        </p:nvSpPr>
        <p:spPr/>
        <p:txBody>
          <a:bodyPr/>
          <a:lstStyle/>
          <a:p>
            <a:fld id="{F8D59B09-23C8-46BA-B508-CE17BADF421E}" type="slidenum">
              <a:rPr lang="en-US" smtClean="0"/>
              <a:pPr/>
              <a:t>54</a:t>
            </a:fld>
            <a:endParaRPr lang="en-US"/>
          </a:p>
        </p:txBody>
      </p:sp>
      <p:sp>
        <p:nvSpPr>
          <p:cNvPr id="3" name="Rectangle 2">
            <a:extLst>
              <a:ext uri="{FF2B5EF4-FFF2-40B4-BE49-F238E27FC236}">
                <a16:creationId xmlns:a16="http://schemas.microsoft.com/office/drawing/2014/main" id="{B29A92E3-9EF8-4B79-870B-E10691E84B03}"/>
              </a:ext>
            </a:extLst>
          </p:cNvPr>
          <p:cNvSpPr/>
          <p:nvPr/>
        </p:nvSpPr>
        <p:spPr>
          <a:xfrm>
            <a:off x="1149292" y="148471"/>
            <a:ext cx="7050946" cy="6001643"/>
          </a:xfrm>
          <a:prstGeom prst="rect">
            <a:avLst/>
          </a:prstGeom>
        </p:spPr>
        <p:txBody>
          <a:bodyPr wrap="square">
            <a:spAutoFit/>
          </a:bodyPr>
          <a:lstStyle/>
          <a:p>
            <a:r>
              <a:rPr lang="en-US" sz="1600" dirty="0">
                <a:solidFill>
                  <a:srgbClr val="008000"/>
                </a:solidFill>
                <a:latin typeface="Consolas" panose="020B0609020204030204" pitchFamily="49" charset="0"/>
              </a:rPr>
              <a:t>// Simple multi-threaded Linux hello world program.</a:t>
            </a:r>
          </a:p>
          <a:p>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stdlib.h</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a:t>
            </a:r>
            <a:r>
              <a:rPr lang="en-US" sz="1600" dirty="0" err="1">
                <a:solidFill>
                  <a:srgbClr val="A31515"/>
                </a:solidFill>
                <a:latin typeface="Consolas" panose="020B0609020204030204" pitchFamily="49" charset="0"/>
              </a:rPr>
              <a:t>pthread.h</a:t>
            </a:r>
            <a:r>
              <a:rPr lang="en-US" sz="1600" dirty="0">
                <a:solidFill>
                  <a:srgbClr val="A31515"/>
                </a:solidFill>
                <a:latin typeface="Consolas" panose="020B0609020204030204" pitchFamily="49" charset="0"/>
              </a:rPr>
              <a:t>&gt;</a:t>
            </a:r>
            <a:endParaRPr lang="en-US" sz="1600" dirty="0">
              <a:solidFill>
                <a:srgbClr val="000000"/>
              </a:solidFill>
              <a:latin typeface="Consolas" panose="020B0609020204030204" pitchFamily="49" charset="0"/>
            </a:endParaRPr>
          </a:p>
          <a:p>
            <a:r>
              <a:rPr lang="en-US" sz="1600" dirty="0">
                <a:solidFill>
                  <a:srgbClr val="808080"/>
                </a:solidFill>
                <a:latin typeface="Consolas" panose="020B0609020204030204" pitchFamily="49" charset="0"/>
              </a:rPr>
              <a:t>#include</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&lt;iostream&gt;</a:t>
            </a:r>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using</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namespace</a:t>
            </a:r>
            <a:r>
              <a:rPr lang="en-US" sz="1600" dirty="0">
                <a:solidFill>
                  <a:srgbClr val="000000"/>
                </a:solidFill>
                <a:latin typeface="Consolas" panose="020B0609020204030204" pitchFamily="49" charset="0"/>
              </a:rPr>
              <a:t> std;</a:t>
            </a:r>
          </a:p>
          <a:p>
            <a:endParaRPr lang="en-US" sz="1600" dirty="0">
              <a:solidFill>
                <a:srgbClr val="000000"/>
              </a:solidFill>
              <a:latin typeface="Consolas" panose="020B0609020204030204" pitchFamily="49" charset="0"/>
            </a:endParaRPr>
          </a:p>
          <a:p>
            <a:r>
              <a:rPr lang="en-US" sz="1600" dirty="0">
                <a:solidFill>
                  <a:srgbClr val="0000FF"/>
                </a:solidFill>
                <a:latin typeface="Consolas" panose="020B0609020204030204" pitchFamily="49" charset="0"/>
              </a:rPr>
              <a:t>void</a:t>
            </a:r>
            <a:r>
              <a:rPr lang="en-US" sz="1600" dirty="0">
                <a:solidFill>
                  <a:srgbClr val="000000"/>
                </a:solidFill>
                <a:latin typeface="Consolas" panose="020B0609020204030204" pitchFamily="49" charset="0"/>
              </a:rPr>
              <a:t> *Hello( </a:t>
            </a:r>
            <a:r>
              <a:rPr lang="en-US" sz="1600" dirty="0">
                <a:solidFill>
                  <a:srgbClr val="0000FF"/>
                </a:solidFill>
                <a:latin typeface="Consolas" panose="020B0609020204030204" pitchFamily="49" charset="0"/>
              </a:rPr>
              <a:t>void</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p</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cout</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"Hello from the child!"</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endl</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main(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argc</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char</a:t>
            </a:r>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argv</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cout</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"Starting child"</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endl</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pthread_t</a:t>
            </a:r>
            <a:r>
              <a:rPr lang="en-US" sz="1600" dirty="0">
                <a:solidFill>
                  <a:srgbClr val="000000"/>
                </a:solidFill>
                <a:latin typeface="Consolas" panose="020B0609020204030204" pitchFamily="49" charset="0"/>
              </a:rPr>
              <a:t> child;</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pthread_create</a:t>
            </a:r>
            <a:r>
              <a:rPr lang="en-US" sz="1600" dirty="0">
                <a:solidFill>
                  <a:srgbClr val="000000"/>
                </a:solidFill>
                <a:latin typeface="Consolas" panose="020B0609020204030204" pitchFamily="49" charset="0"/>
              </a:rPr>
              <a:t>( &amp;child, </a:t>
            </a:r>
            <a:r>
              <a:rPr lang="en-US" sz="1600" dirty="0" err="1">
                <a:solidFill>
                  <a:srgbClr val="0000FF"/>
                </a:solidFill>
                <a:latin typeface="Consolas" panose="020B0609020204030204" pitchFamily="49" charset="0"/>
              </a:rPr>
              <a:t>nullptr</a:t>
            </a:r>
            <a:r>
              <a:rPr lang="en-US" sz="1600" dirty="0">
                <a:solidFill>
                  <a:srgbClr val="000000"/>
                </a:solidFill>
                <a:latin typeface="Consolas" panose="020B0609020204030204" pitchFamily="49" charset="0"/>
              </a:rPr>
              <a:t>, Hello, </a:t>
            </a:r>
            <a:r>
              <a:rPr lang="en-US" sz="1600" dirty="0" err="1">
                <a:solidFill>
                  <a:srgbClr val="0000FF"/>
                </a:solidFill>
                <a:latin typeface="Consolas" panose="020B0609020204030204" pitchFamily="49" charset="0"/>
              </a:rPr>
              <a:t>nullptr</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cout</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"Waiting for child"</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endl</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pthread_join</a:t>
            </a:r>
            <a:r>
              <a:rPr lang="en-US" sz="1600" dirty="0">
                <a:solidFill>
                  <a:srgbClr val="000000"/>
                </a:solidFill>
                <a:latin typeface="Consolas" panose="020B0609020204030204" pitchFamily="49" charset="0"/>
              </a:rPr>
              <a:t>( child, </a:t>
            </a:r>
            <a:r>
              <a:rPr lang="en-US" sz="1600" dirty="0">
                <a:solidFill>
                  <a:srgbClr val="6F008A"/>
                </a:solidFill>
                <a:latin typeface="Consolas" panose="020B0609020204030204" pitchFamily="49" charset="0"/>
              </a:rPr>
              <a:t>NULL</a:t>
            </a:r>
            <a:r>
              <a:rPr lang="en-US" sz="1600" dirty="0">
                <a:solidFill>
                  <a:srgbClr val="000000"/>
                </a:solidFill>
                <a:latin typeface="Consolas" panose="020B0609020204030204" pitchFamily="49" charset="0"/>
              </a:rPr>
              <a:t> );</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cout</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"Child has exited"</a:t>
            </a:r>
            <a:r>
              <a:rPr lang="en-US" sz="1600" dirty="0">
                <a:solidFill>
                  <a:srgbClr val="000000"/>
                </a:solidFill>
                <a:latin typeface="Consolas" panose="020B0609020204030204" pitchFamily="49" charset="0"/>
              </a:rPr>
              <a:t> </a:t>
            </a:r>
            <a:r>
              <a:rPr lang="en-US" sz="1600" dirty="0">
                <a:solidFill>
                  <a:srgbClr val="008080"/>
                </a:solidFill>
                <a:latin typeface="Consolas" panose="020B0609020204030204" pitchFamily="49" charset="0"/>
              </a:rPr>
              <a:t>&lt;&lt;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endl</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endParaRPr lang="en-US" sz="1600" dirty="0"/>
          </a:p>
        </p:txBody>
      </p:sp>
    </p:spTree>
    <p:extLst>
      <p:ext uri="{BB962C8B-B14F-4D97-AF65-F5344CB8AC3E}">
        <p14:creationId xmlns:p14="http://schemas.microsoft.com/office/powerpoint/2010/main" val="34197353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CFA83-BDD6-762C-CB40-381956CAA4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F6D9C5-E036-96B4-013B-D2F11B3974DD}"/>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5D06978-5A1B-8235-405C-4DEFBD7ACCD3}"/>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65000"/>
                  </a:schemeClr>
                </a:solidFill>
              </a:rPr>
              <a:t>strategy</a:t>
            </a:r>
          </a:p>
          <a:p>
            <a:pPr marL="514350" indent="-514350">
              <a:buFont typeface="+mj-lt"/>
              <a:buAutoNum type="arabicPeriod"/>
            </a:pPr>
            <a:r>
              <a:rPr lang="en-US" dirty="0">
                <a:solidFill>
                  <a:schemeClr val="bg1">
                    <a:lumMod val="65000"/>
                  </a:schemeClr>
                </a:solidFill>
              </a:rPr>
              <a:t>processes</a:t>
            </a:r>
          </a:p>
          <a:p>
            <a:pPr marL="514350" indent="-514350">
              <a:buFont typeface="+mj-lt"/>
              <a:buAutoNum type="arabicPeriod"/>
            </a:pPr>
            <a:r>
              <a:rPr lang="en-US" dirty="0">
                <a:solidFill>
                  <a:schemeClr val="bg1">
                    <a:lumMod val="65000"/>
                  </a:schemeClr>
                </a:solidFill>
              </a:rPr>
              <a:t>threads</a:t>
            </a:r>
          </a:p>
          <a:p>
            <a:pPr marL="514350" indent="-514350">
              <a:buFont typeface="+mj-lt"/>
              <a:buAutoNum type="arabicPeriod"/>
            </a:pPr>
            <a:r>
              <a:rPr lang="en-US" dirty="0">
                <a:solidFill>
                  <a:srgbClr val="C00000"/>
                </a:solidFill>
              </a:rPr>
              <a:t>producer-consumer relationships</a:t>
            </a:r>
          </a:p>
          <a:p>
            <a:endParaRPr lang="en-US" dirty="0"/>
          </a:p>
        </p:txBody>
      </p:sp>
      <p:sp>
        <p:nvSpPr>
          <p:cNvPr id="4" name="Slide Number Placeholder 3">
            <a:extLst>
              <a:ext uri="{FF2B5EF4-FFF2-40B4-BE49-F238E27FC236}">
                <a16:creationId xmlns:a16="http://schemas.microsoft.com/office/drawing/2014/main" id="{0638E2EB-FFBD-6E46-4087-00D4A547DFFB}"/>
              </a:ext>
            </a:extLst>
          </p:cNvPr>
          <p:cNvSpPr>
            <a:spLocks noGrp="1"/>
          </p:cNvSpPr>
          <p:nvPr>
            <p:ph type="sldNum" sz="quarter" idx="12"/>
          </p:nvPr>
        </p:nvSpPr>
        <p:spPr/>
        <p:txBody>
          <a:bodyPr/>
          <a:lstStyle/>
          <a:p>
            <a:fld id="{F8D59B09-23C8-46BA-B508-CE17BADF421E}" type="slidenum">
              <a:rPr lang="en-US" smtClean="0"/>
              <a:pPr/>
              <a:t>55</a:t>
            </a:fld>
            <a:endParaRPr lang="en-US"/>
          </a:p>
        </p:txBody>
      </p:sp>
    </p:spTree>
    <p:extLst>
      <p:ext uri="{BB962C8B-B14F-4D97-AF65-F5344CB8AC3E}">
        <p14:creationId xmlns:p14="http://schemas.microsoft.com/office/powerpoint/2010/main" val="1888146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1242-BD05-4CA4-885F-F73D4B9516C1}"/>
              </a:ext>
            </a:extLst>
          </p:cNvPr>
          <p:cNvSpPr>
            <a:spLocks noGrp="1"/>
          </p:cNvSpPr>
          <p:nvPr>
            <p:ph type="title"/>
          </p:nvPr>
        </p:nvSpPr>
        <p:spPr/>
        <p:txBody>
          <a:bodyPr>
            <a:normAutofit/>
          </a:bodyPr>
          <a:lstStyle/>
          <a:p>
            <a:r>
              <a:rPr lang="en-US" sz="3600" dirty="0"/>
              <a:t>producer-consumer relationships</a:t>
            </a:r>
          </a:p>
        </p:txBody>
      </p:sp>
      <p:sp>
        <p:nvSpPr>
          <p:cNvPr id="3" name="Content Placeholder 2">
            <a:extLst>
              <a:ext uri="{FF2B5EF4-FFF2-40B4-BE49-F238E27FC236}">
                <a16:creationId xmlns:a16="http://schemas.microsoft.com/office/drawing/2014/main" id="{1FE3FED2-958B-45D3-BC4D-75B726616B51}"/>
              </a:ext>
            </a:extLst>
          </p:cNvPr>
          <p:cNvSpPr>
            <a:spLocks noGrp="1"/>
          </p:cNvSpPr>
          <p:nvPr>
            <p:ph idx="1"/>
          </p:nvPr>
        </p:nvSpPr>
        <p:spPr>
          <a:xfrm>
            <a:off x="1133340" y="1600200"/>
            <a:ext cx="7553459" cy="4525963"/>
          </a:xfrm>
        </p:spPr>
        <p:txBody>
          <a:bodyPr>
            <a:normAutofit/>
          </a:bodyPr>
          <a:lstStyle/>
          <a:p>
            <a:pPr marL="514350" indent="-514350">
              <a:spcBef>
                <a:spcPts val="1600"/>
              </a:spcBef>
              <a:buFont typeface="+mj-lt"/>
              <a:buAutoNum type="arabicPeriod"/>
            </a:pPr>
            <a:r>
              <a:rPr lang="en-US" sz="2400" dirty="0"/>
              <a:t>Basic notion:  Two threads that cooperate so that each consumes what the other produces.</a:t>
            </a:r>
          </a:p>
          <a:p>
            <a:pPr marL="514350" indent="-514350">
              <a:spcBef>
                <a:spcPts val="1600"/>
              </a:spcBef>
              <a:buFont typeface="+mj-lt"/>
              <a:buAutoNum type="arabicPeriod"/>
            </a:pPr>
            <a:r>
              <a:rPr lang="en-US" sz="2400" dirty="0"/>
              <a:t>Must share data, locking it before any access.</a:t>
            </a:r>
          </a:p>
          <a:p>
            <a:pPr marL="514350" indent="-514350">
              <a:spcBef>
                <a:spcPts val="1600"/>
              </a:spcBef>
              <a:buFont typeface="+mj-lt"/>
              <a:buAutoNum type="arabicPeriod"/>
            </a:pPr>
            <a:r>
              <a:rPr lang="en-US" sz="2400" dirty="0"/>
              <a:t>Sleeping when waiting for input.</a:t>
            </a:r>
          </a:p>
        </p:txBody>
      </p:sp>
    </p:spTree>
    <p:extLst>
      <p:ext uri="{BB962C8B-B14F-4D97-AF65-F5344CB8AC3E}">
        <p14:creationId xmlns:p14="http://schemas.microsoft.com/office/powerpoint/2010/main" val="38155248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5"/>
          <p:cNvSpPr>
            <a:spLocks noGrp="1"/>
          </p:cNvSpPr>
          <p:nvPr>
            <p:ph type="sldNum" sz="quarter" idx="12"/>
          </p:nvPr>
        </p:nvSpPr>
        <p:spPr/>
        <p:txBody>
          <a:bodyPr/>
          <a:lstStyle/>
          <a:p>
            <a:fld id="{B18FD77B-C168-4DC7-B901-9C0748929405}" type="slidenum">
              <a:rPr lang="en-US" altLang="en-US"/>
              <a:pPr/>
              <a:t>57</a:t>
            </a:fld>
            <a:endParaRPr lang="en-US" altLang="en-US"/>
          </a:p>
        </p:txBody>
      </p:sp>
      <p:sp>
        <p:nvSpPr>
          <p:cNvPr id="217090" name="Rectangle 2"/>
          <p:cNvSpPr>
            <a:spLocks noGrp="1" noChangeArrowheads="1"/>
          </p:cNvSpPr>
          <p:nvPr>
            <p:ph type="title"/>
          </p:nvPr>
        </p:nvSpPr>
        <p:spPr>
          <a:xfrm>
            <a:off x="1066800" y="152400"/>
            <a:ext cx="7162800" cy="1143000"/>
          </a:xfrm>
          <a:noFill/>
          <a:ln/>
        </p:spPr>
        <p:txBody>
          <a:bodyPr/>
          <a:lstStyle/>
          <a:p>
            <a:r>
              <a:rPr lang="en-US" altLang="en-US" dirty="0"/>
              <a:t>a multi-threaded cat program</a:t>
            </a:r>
          </a:p>
        </p:txBody>
      </p:sp>
      <p:sp>
        <p:nvSpPr>
          <p:cNvPr id="217091" name="Rectangle 3"/>
          <p:cNvSpPr>
            <a:spLocks noChangeArrowheads="1"/>
          </p:cNvSpPr>
          <p:nvPr/>
        </p:nvSpPr>
        <p:spPr bwMode="auto">
          <a:xfrm>
            <a:off x="889238" y="1406525"/>
            <a:ext cx="7406799" cy="288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285750" indent="-285750">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543050" indent="-171450">
              <a:defRPr>
                <a:solidFill>
                  <a:schemeClr val="tx1"/>
                </a:solidFill>
                <a:latin typeface="Arial" panose="020B0604020202020204" pitchFamily="34" charset="0"/>
              </a:defRPr>
            </a:lvl4pPr>
            <a:lvl5pPr marL="2000250" indent="-171450">
              <a:defRPr>
                <a:solidFill>
                  <a:schemeClr val="tx1"/>
                </a:solidFill>
                <a:latin typeface="Arial" panose="020B0604020202020204" pitchFamily="34" charset="0"/>
              </a:defRPr>
            </a:lvl5pPr>
            <a:lvl6pPr marL="2457450" indent="-171450" fontAlgn="base">
              <a:spcBef>
                <a:spcPct val="0"/>
              </a:spcBef>
              <a:spcAft>
                <a:spcPct val="0"/>
              </a:spcAft>
              <a:defRPr>
                <a:solidFill>
                  <a:schemeClr val="tx1"/>
                </a:solidFill>
                <a:latin typeface="Arial" panose="020B0604020202020204" pitchFamily="34" charset="0"/>
              </a:defRPr>
            </a:lvl6pPr>
            <a:lvl7pPr marL="2914650" indent="-171450" fontAlgn="base">
              <a:spcBef>
                <a:spcPct val="0"/>
              </a:spcBef>
              <a:spcAft>
                <a:spcPct val="0"/>
              </a:spcAft>
              <a:defRPr>
                <a:solidFill>
                  <a:schemeClr val="tx1"/>
                </a:solidFill>
                <a:latin typeface="Arial" panose="020B0604020202020204" pitchFamily="34" charset="0"/>
              </a:defRPr>
            </a:lvl7pPr>
            <a:lvl8pPr marL="3371850" indent="-171450" fontAlgn="base">
              <a:spcBef>
                <a:spcPct val="0"/>
              </a:spcBef>
              <a:spcAft>
                <a:spcPct val="0"/>
              </a:spcAft>
              <a:defRPr>
                <a:solidFill>
                  <a:schemeClr val="tx1"/>
                </a:solidFill>
                <a:latin typeface="Arial" panose="020B0604020202020204" pitchFamily="34" charset="0"/>
              </a:defRPr>
            </a:lvl8pPr>
            <a:lvl9pPr marL="3829050" indent="-171450" fontAlgn="base">
              <a:spcBef>
                <a:spcPct val="0"/>
              </a:spcBef>
              <a:spcAft>
                <a:spcPct val="0"/>
              </a:spcAft>
              <a:defRPr>
                <a:solidFill>
                  <a:schemeClr val="tx1"/>
                </a:solidFill>
                <a:latin typeface="Arial" panose="020B0604020202020204" pitchFamily="34" charset="0"/>
              </a:defRPr>
            </a:lvl9pPr>
          </a:lstStyle>
          <a:p>
            <a:pPr marL="0" indent="0">
              <a:lnSpc>
                <a:spcPct val="90000"/>
              </a:lnSpc>
              <a:spcBef>
                <a:spcPts val="1600"/>
              </a:spcBef>
            </a:pPr>
            <a:r>
              <a:rPr lang="en-US" altLang="en-US" sz="2200" dirty="0">
                <a:latin typeface="+mn-lt"/>
              </a:rPr>
              <a:t>Our multi-threaded cat utility will use one thread to read input and one to write output.</a:t>
            </a:r>
          </a:p>
          <a:p>
            <a:pPr marL="342900" lvl="1" indent="-342900">
              <a:lnSpc>
                <a:spcPct val="90000"/>
              </a:lnSpc>
              <a:spcBef>
                <a:spcPts val="1600"/>
              </a:spcBef>
              <a:buFont typeface="+mj-lt"/>
              <a:buAutoNum type="arabicPeriod"/>
            </a:pPr>
            <a:r>
              <a:rPr lang="en-US" altLang="en-US" sz="2200" dirty="0">
                <a:latin typeface="+mn-lt"/>
              </a:rPr>
              <a:t>Activity A consumes empty buffers and produces full buffers.</a:t>
            </a:r>
          </a:p>
          <a:p>
            <a:pPr marL="342900" lvl="1" indent="-342900">
              <a:lnSpc>
                <a:spcPct val="90000"/>
              </a:lnSpc>
              <a:spcBef>
                <a:spcPts val="1600"/>
              </a:spcBef>
              <a:buFont typeface="+mj-lt"/>
              <a:buAutoNum type="arabicPeriod"/>
            </a:pPr>
            <a:r>
              <a:rPr lang="en-US" altLang="en-US" sz="2200" dirty="0">
                <a:latin typeface="+mn-lt"/>
              </a:rPr>
              <a:t>Activity B consumes full buffers and produces empty buffers.</a:t>
            </a:r>
          </a:p>
          <a:p>
            <a:pPr marL="342900" lvl="1" indent="-342900">
              <a:lnSpc>
                <a:spcPct val="90000"/>
              </a:lnSpc>
              <a:spcBef>
                <a:spcPts val="1600"/>
              </a:spcBef>
              <a:buFont typeface="+mj-lt"/>
              <a:buAutoNum type="arabicPeriod"/>
            </a:pPr>
            <a:r>
              <a:rPr lang="en-US" altLang="en-US" sz="2200" dirty="0">
                <a:latin typeface="+mn-lt"/>
              </a:rPr>
              <a:t>A pool of buffers is used to minimize blocking.</a:t>
            </a:r>
          </a:p>
        </p:txBody>
      </p:sp>
      <p:sp>
        <p:nvSpPr>
          <p:cNvPr id="217092" name="Oval 4"/>
          <p:cNvSpPr>
            <a:spLocks noChangeArrowheads="1"/>
          </p:cNvSpPr>
          <p:nvPr/>
        </p:nvSpPr>
        <p:spPr bwMode="auto">
          <a:xfrm>
            <a:off x="2808288" y="4146550"/>
            <a:ext cx="3568700" cy="1968500"/>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093" name="Rectangle 5"/>
          <p:cNvSpPr>
            <a:spLocks noChangeArrowheads="1"/>
          </p:cNvSpPr>
          <p:nvPr/>
        </p:nvSpPr>
        <p:spPr bwMode="ltGray">
          <a:xfrm>
            <a:off x="2351088" y="4756150"/>
            <a:ext cx="900112" cy="749300"/>
          </a:xfrm>
          <a:prstGeom prst="rect">
            <a:avLst/>
          </a:prstGeom>
          <a:solidFill>
            <a:schemeClr val="tx2">
              <a:lumMod val="20000"/>
              <a:lumOff val="80000"/>
            </a:schemeClr>
          </a:solidFill>
          <a:ln w="12700">
            <a:solidFill>
              <a:schemeClr val="tx1"/>
            </a:solidFill>
            <a:miter lim="800000"/>
            <a:headEnd/>
            <a:tailEnd/>
          </a:ln>
          <a:effectLst/>
        </p:spPr>
        <p:txBody>
          <a:bodyPr wrap="none" anchor="ctr"/>
          <a:lstStyle/>
          <a:p>
            <a:endParaRPr lang="en-US"/>
          </a:p>
        </p:txBody>
      </p:sp>
      <p:sp>
        <p:nvSpPr>
          <p:cNvPr id="217094" name="Rectangle 6"/>
          <p:cNvSpPr>
            <a:spLocks noChangeArrowheads="1"/>
          </p:cNvSpPr>
          <p:nvPr/>
        </p:nvSpPr>
        <p:spPr bwMode="ltGray">
          <a:xfrm>
            <a:off x="5930900" y="4756150"/>
            <a:ext cx="903288" cy="749300"/>
          </a:xfrm>
          <a:prstGeom prst="rect">
            <a:avLst/>
          </a:prstGeom>
          <a:solidFill>
            <a:schemeClr val="accent3">
              <a:lumMod val="40000"/>
              <a:lumOff val="60000"/>
            </a:schemeClr>
          </a:solidFill>
          <a:ln w="12700">
            <a:solidFill>
              <a:schemeClr val="tx1"/>
            </a:solidFill>
            <a:miter lim="800000"/>
            <a:headEnd/>
            <a:tailEnd/>
          </a:ln>
          <a:effectLst/>
        </p:spPr>
        <p:txBody>
          <a:bodyPr wrap="none" anchor="ctr"/>
          <a:lstStyle/>
          <a:p>
            <a:endParaRPr lang="en-US"/>
          </a:p>
        </p:txBody>
      </p:sp>
      <p:sp>
        <p:nvSpPr>
          <p:cNvPr id="217095" name="Rectangle 7"/>
          <p:cNvSpPr>
            <a:spLocks noChangeArrowheads="1"/>
          </p:cNvSpPr>
          <p:nvPr/>
        </p:nvSpPr>
        <p:spPr bwMode="auto">
          <a:xfrm>
            <a:off x="3275013" y="4337050"/>
            <a:ext cx="215900" cy="139700"/>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096" name="Rectangle 8"/>
          <p:cNvSpPr>
            <a:spLocks noChangeArrowheads="1"/>
          </p:cNvSpPr>
          <p:nvPr/>
        </p:nvSpPr>
        <p:spPr bwMode="auto">
          <a:xfrm>
            <a:off x="3816350" y="4117975"/>
            <a:ext cx="215900" cy="139700"/>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097" name="Rectangle 9"/>
          <p:cNvSpPr>
            <a:spLocks noChangeArrowheads="1"/>
          </p:cNvSpPr>
          <p:nvPr/>
        </p:nvSpPr>
        <p:spPr bwMode="auto">
          <a:xfrm>
            <a:off x="4341813" y="4032250"/>
            <a:ext cx="214312" cy="1412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098" name="Rectangle 10"/>
          <p:cNvSpPr>
            <a:spLocks noChangeArrowheads="1"/>
          </p:cNvSpPr>
          <p:nvPr/>
        </p:nvSpPr>
        <p:spPr bwMode="auto">
          <a:xfrm>
            <a:off x="4845050" y="4110038"/>
            <a:ext cx="217488" cy="138112"/>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099" name="Rectangle 11"/>
          <p:cNvSpPr>
            <a:spLocks noChangeArrowheads="1"/>
          </p:cNvSpPr>
          <p:nvPr/>
        </p:nvSpPr>
        <p:spPr bwMode="auto">
          <a:xfrm>
            <a:off x="5427663" y="4222750"/>
            <a:ext cx="214312" cy="139700"/>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100" name="Rectangle 12"/>
          <p:cNvSpPr>
            <a:spLocks noChangeArrowheads="1"/>
          </p:cNvSpPr>
          <p:nvPr/>
        </p:nvSpPr>
        <p:spPr bwMode="auto">
          <a:xfrm>
            <a:off x="3494088" y="5870575"/>
            <a:ext cx="215900" cy="141288"/>
          </a:xfrm>
          <a:prstGeom prst="rect">
            <a:avLst/>
          </a:prstGeom>
          <a:solidFill>
            <a:srgbClr val="00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101" name="Rectangle 13"/>
          <p:cNvSpPr>
            <a:spLocks noChangeArrowheads="1"/>
          </p:cNvSpPr>
          <p:nvPr/>
        </p:nvSpPr>
        <p:spPr bwMode="auto">
          <a:xfrm>
            <a:off x="4084638" y="6042025"/>
            <a:ext cx="215900" cy="141288"/>
          </a:xfrm>
          <a:prstGeom prst="rect">
            <a:avLst/>
          </a:prstGeom>
          <a:solidFill>
            <a:srgbClr val="00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102" name="Rectangle 14"/>
          <p:cNvSpPr>
            <a:spLocks noChangeArrowheads="1"/>
          </p:cNvSpPr>
          <p:nvPr/>
        </p:nvSpPr>
        <p:spPr bwMode="auto">
          <a:xfrm>
            <a:off x="4732338" y="6061075"/>
            <a:ext cx="215900" cy="139700"/>
          </a:xfrm>
          <a:prstGeom prst="rect">
            <a:avLst/>
          </a:prstGeom>
          <a:solidFill>
            <a:srgbClr val="00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103" name="Rectangle 15"/>
          <p:cNvSpPr>
            <a:spLocks noChangeArrowheads="1"/>
          </p:cNvSpPr>
          <p:nvPr/>
        </p:nvSpPr>
        <p:spPr bwMode="auto">
          <a:xfrm>
            <a:off x="5254625" y="5975350"/>
            <a:ext cx="217488" cy="139700"/>
          </a:xfrm>
          <a:prstGeom prst="rect">
            <a:avLst/>
          </a:prstGeom>
          <a:solidFill>
            <a:srgbClr val="00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104" name="Freeform 16"/>
          <p:cNvSpPr>
            <a:spLocks/>
          </p:cNvSpPr>
          <p:nvPr/>
        </p:nvSpPr>
        <p:spPr bwMode="auto">
          <a:xfrm>
            <a:off x="6086475" y="4606925"/>
            <a:ext cx="174625" cy="136525"/>
          </a:xfrm>
          <a:custGeom>
            <a:avLst/>
            <a:gdLst>
              <a:gd name="T0" fmla="*/ 79 w 110"/>
              <a:gd name="T1" fmla="*/ 0 h 86"/>
              <a:gd name="T2" fmla="*/ 109 w 110"/>
              <a:gd name="T3" fmla="*/ 85 h 86"/>
              <a:gd name="T4" fmla="*/ 0 w 110"/>
              <a:gd name="T5" fmla="*/ 43 h 86"/>
              <a:gd name="T6" fmla="*/ 79 w 110"/>
              <a:gd name="T7" fmla="*/ 0 h 86"/>
            </a:gdLst>
            <a:ahLst/>
            <a:cxnLst>
              <a:cxn ang="0">
                <a:pos x="T0" y="T1"/>
              </a:cxn>
              <a:cxn ang="0">
                <a:pos x="T2" y="T3"/>
              </a:cxn>
              <a:cxn ang="0">
                <a:pos x="T4" y="T5"/>
              </a:cxn>
              <a:cxn ang="0">
                <a:pos x="T6" y="T7"/>
              </a:cxn>
            </a:cxnLst>
            <a:rect l="0" t="0" r="r" b="b"/>
            <a:pathLst>
              <a:path w="110" h="86">
                <a:moveTo>
                  <a:pt x="79" y="0"/>
                </a:moveTo>
                <a:lnTo>
                  <a:pt x="109" y="85"/>
                </a:lnTo>
                <a:lnTo>
                  <a:pt x="0" y="43"/>
                </a:lnTo>
                <a:lnTo>
                  <a:pt x="79" y="0"/>
                </a:lnTo>
              </a:path>
            </a:pathLst>
          </a:custGeom>
          <a:solidFill>
            <a:schemeClr val="hlink"/>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7105" name="Freeform 17"/>
          <p:cNvSpPr>
            <a:spLocks/>
          </p:cNvSpPr>
          <p:nvPr/>
        </p:nvSpPr>
        <p:spPr bwMode="auto">
          <a:xfrm>
            <a:off x="2943225" y="5511800"/>
            <a:ext cx="174625" cy="182563"/>
          </a:xfrm>
          <a:custGeom>
            <a:avLst/>
            <a:gdLst>
              <a:gd name="T0" fmla="*/ 24 w 110"/>
              <a:gd name="T1" fmla="*/ 114 h 115"/>
              <a:gd name="T2" fmla="*/ 0 w 110"/>
              <a:gd name="T3" fmla="*/ 0 h 115"/>
              <a:gd name="T4" fmla="*/ 109 w 110"/>
              <a:gd name="T5" fmla="*/ 72 h 115"/>
              <a:gd name="T6" fmla="*/ 24 w 110"/>
              <a:gd name="T7" fmla="*/ 114 h 115"/>
            </a:gdLst>
            <a:ahLst/>
            <a:cxnLst>
              <a:cxn ang="0">
                <a:pos x="T0" y="T1"/>
              </a:cxn>
              <a:cxn ang="0">
                <a:pos x="T2" y="T3"/>
              </a:cxn>
              <a:cxn ang="0">
                <a:pos x="T4" y="T5"/>
              </a:cxn>
              <a:cxn ang="0">
                <a:pos x="T6" y="T7"/>
              </a:cxn>
            </a:cxnLst>
            <a:rect l="0" t="0" r="r" b="b"/>
            <a:pathLst>
              <a:path w="110" h="115">
                <a:moveTo>
                  <a:pt x="24" y="114"/>
                </a:moveTo>
                <a:lnTo>
                  <a:pt x="0" y="0"/>
                </a:lnTo>
                <a:lnTo>
                  <a:pt x="109" y="72"/>
                </a:lnTo>
                <a:lnTo>
                  <a:pt x="24" y="114"/>
                </a:lnTo>
              </a:path>
            </a:pathLst>
          </a:custGeom>
          <a:solidFill>
            <a:srgbClr val="00FF00"/>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7106" name="Rectangle 18"/>
          <p:cNvSpPr>
            <a:spLocks noChangeArrowheads="1"/>
          </p:cNvSpPr>
          <p:nvPr/>
        </p:nvSpPr>
        <p:spPr bwMode="auto">
          <a:xfrm>
            <a:off x="2557463" y="4805363"/>
            <a:ext cx="514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3600" dirty="0">
                <a:latin typeface="Arial" panose="020B0604020202020204" pitchFamily="34" charset="0"/>
              </a:rPr>
              <a:t>A</a:t>
            </a:r>
          </a:p>
        </p:txBody>
      </p:sp>
      <p:sp>
        <p:nvSpPr>
          <p:cNvPr id="217107" name="Rectangle 19"/>
          <p:cNvSpPr>
            <a:spLocks noChangeArrowheads="1"/>
          </p:cNvSpPr>
          <p:nvPr/>
        </p:nvSpPr>
        <p:spPr bwMode="auto">
          <a:xfrm>
            <a:off x="6118225" y="4805363"/>
            <a:ext cx="514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3600">
                <a:latin typeface="Arial" panose="020B0604020202020204" pitchFamily="34" charset="0"/>
              </a:rPr>
              <a:t>B</a:t>
            </a:r>
          </a:p>
        </p:txBody>
      </p:sp>
    </p:spTree>
    <p:extLst>
      <p:ext uri="{BB962C8B-B14F-4D97-AF65-F5344CB8AC3E}">
        <p14:creationId xmlns:p14="http://schemas.microsoft.com/office/powerpoint/2010/main" val="3667262482"/>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9ADF157-1840-441F-9190-5F8165390854}" type="slidenum">
              <a:rPr lang="en-US" altLang="en-US"/>
              <a:pPr/>
              <a:t>58</a:t>
            </a:fld>
            <a:endParaRPr lang="en-US" altLang="en-US"/>
          </a:p>
        </p:txBody>
      </p:sp>
      <p:sp>
        <p:nvSpPr>
          <p:cNvPr id="219138" name="Rectangle 2"/>
          <p:cNvSpPr>
            <a:spLocks noGrp="1" noChangeArrowheads="1"/>
          </p:cNvSpPr>
          <p:nvPr>
            <p:ph type="title"/>
          </p:nvPr>
        </p:nvSpPr>
        <p:spPr>
          <a:noFill/>
          <a:ln/>
        </p:spPr>
        <p:txBody>
          <a:bodyPr/>
          <a:lstStyle/>
          <a:p>
            <a:r>
              <a:rPr lang="en-US" altLang="en-US" dirty="0"/>
              <a:t>producer-consumer strategy</a:t>
            </a:r>
          </a:p>
        </p:txBody>
      </p:sp>
      <p:sp>
        <p:nvSpPr>
          <p:cNvPr id="219139" name="Rectangle 3"/>
          <p:cNvSpPr>
            <a:spLocks noGrp="1" noChangeArrowheads="1"/>
          </p:cNvSpPr>
          <p:nvPr>
            <p:ph type="body" idx="1"/>
          </p:nvPr>
        </p:nvSpPr>
        <p:spPr>
          <a:xfrm>
            <a:off x="380359" y="1517276"/>
            <a:ext cx="4977571" cy="4777601"/>
          </a:xfrm>
          <a:noFill/>
          <a:ln/>
        </p:spPr>
        <p:txBody>
          <a:bodyPr>
            <a:noAutofit/>
          </a:bodyPr>
          <a:lstStyle/>
          <a:p>
            <a:pPr marL="0" indent="0">
              <a:buNone/>
            </a:pPr>
            <a:r>
              <a:rPr lang="en-US" altLang="en-US" sz="2000" dirty="0"/>
              <a:t>When an activity needs input,</a:t>
            </a:r>
          </a:p>
          <a:p>
            <a:pPr marL="458788" lvl="1" indent="-457200">
              <a:buFont typeface="+mj-lt"/>
              <a:buAutoNum type="arabicPeriod"/>
            </a:pPr>
            <a:r>
              <a:rPr lang="en-US" altLang="en-US" sz="2000" dirty="0"/>
              <a:t>It locks the input list.</a:t>
            </a:r>
          </a:p>
          <a:p>
            <a:pPr marL="458788" lvl="1" indent="-457200">
              <a:buFont typeface="+mj-lt"/>
              <a:buAutoNum type="arabicPeriod"/>
            </a:pPr>
            <a:r>
              <a:rPr lang="en-US" altLang="en-US" sz="2000" dirty="0"/>
              <a:t>If the input list is not empty then</a:t>
            </a:r>
            <a:br>
              <a:rPr lang="en-US" altLang="en-US" sz="2000" dirty="0"/>
            </a:br>
            <a:r>
              <a:rPr lang="en-US" altLang="en-US" sz="2000" dirty="0"/>
              <a:t>	It takes an item and releases the lock.</a:t>
            </a:r>
            <a:br>
              <a:rPr lang="en-US" altLang="en-US" sz="2000" dirty="0"/>
            </a:br>
            <a:r>
              <a:rPr lang="en-US" altLang="en-US" sz="2000" dirty="0"/>
              <a:t>else</a:t>
            </a:r>
            <a:br>
              <a:rPr lang="en-US" altLang="en-US" sz="2000" dirty="0"/>
            </a:br>
            <a:r>
              <a:rPr lang="en-US" altLang="en-US" sz="2000" dirty="0"/>
              <a:t>	It clears the “data available” event,</a:t>
            </a:r>
            <a:br>
              <a:rPr lang="en-US" altLang="en-US" sz="2000" dirty="0"/>
            </a:br>
            <a:r>
              <a:rPr lang="en-US" altLang="en-US" sz="2000" dirty="0"/>
              <a:t>	Releases the lock,</a:t>
            </a:r>
            <a:br>
              <a:rPr lang="en-US" altLang="en-US" sz="2000" dirty="0"/>
            </a:br>
            <a:r>
              <a:rPr lang="en-US" altLang="en-US" sz="2000" dirty="0"/>
              <a:t>	Sleeps on “data available</a:t>
            </a:r>
            <a:br>
              <a:rPr lang="en-US" altLang="en-US" sz="2000" dirty="0"/>
            </a:br>
            <a:r>
              <a:rPr lang="en-US" altLang="en-US" sz="2000" dirty="0"/>
              <a:t>	Starts over at the top.</a:t>
            </a:r>
          </a:p>
        </p:txBody>
      </p:sp>
      <p:sp>
        <p:nvSpPr>
          <p:cNvPr id="5" name="Rectangle 3">
            <a:extLst>
              <a:ext uri="{FF2B5EF4-FFF2-40B4-BE49-F238E27FC236}">
                <a16:creationId xmlns:a16="http://schemas.microsoft.com/office/drawing/2014/main" id="{4B665483-AB65-4174-AABA-A34F9AC5FB22}"/>
              </a:ext>
            </a:extLst>
          </p:cNvPr>
          <p:cNvSpPr txBox="1">
            <a:spLocks noChangeArrowheads="1"/>
          </p:cNvSpPr>
          <p:nvPr/>
        </p:nvSpPr>
        <p:spPr>
          <a:xfrm>
            <a:off x="5720669" y="1517276"/>
            <a:ext cx="3309976" cy="4038600"/>
          </a:xfrm>
          <a:prstGeom prst="rect">
            <a:avLst/>
          </a:prstGeom>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altLang="en-US" sz="2000" dirty="0"/>
              <a:t>When an activity has output,</a:t>
            </a:r>
          </a:p>
          <a:p>
            <a:pPr marL="457200" lvl="1" indent="-457200">
              <a:buFont typeface="+mj-lt"/>
              <a:buAutoNum type="arabicPeriod"/>
            </a:pPr>
            <a:r>
              <a:rPr lang="en-US" altLang="en-US" sz="2000" dirty="0"/>
              <a:t>It locks the output list,</a:t>
            </a:r>
          </a:p>
          <a:p>
            <a:pPr marL="457200" lvl="1" indent="-457200">
              <a:buFont typeface="+mj-lt"/>
              <a:buAutoNum type="arabicPeriod"/>
            </a:pPr>
            <a:r>
              <a:rPr lang="en-US" altLang="en-US" sz="2000" dirty="0"/>
              <a:t>Puts the item on the list, signals “data available” and releases the lock.</a:t>
            </a:r>
          </a:p>
        </p:txBody>
      </p:sp>
      <p:sp>
        <p:nvSpPr>
          <p:cNvPr id="2" name="TextBox 1">
            <a:extLst>
              <a:ext uri="{FF2B5EF4-FFF2-40B4-BE49-F238E27FC236}">
                <a16:creationId xmlns:a16="http://schemas.microsoft.com/office/drawing/2014/main" id="{A47DE8D2-93C1-9296-C6C0-9E119F682A98}"/>
              </a:ext>
            </a:extLst>
          </p:cNvPr>
          <p:cNvSpPr txBox="1"/>
          <p:nvPr/>
        </p:nvSpPr>
        <p:spPr>
          <a:xfrm>
            <a:off x="457200" y="5051834"/>
            <a:ext cx="6921374" cy="369332"/>
          </a:xfrm>
          <a:prstGeom prst="rect">
            <a:avLst/>
          </a:prstGeom>
          <a:noFill/>
        </p:spPr>
        <p:txBody>
          <a:bodyPr wrap="square" rtlCol="0">
            <a:spAutoFit/>
          </a:bodyPr>
          <a:lstStyle/>
          <a:p>
            <a:r>
              <a:rPr lang="en-US" dirty="0"/>
              <a:t>We’ll use condition variables for signaling and mutexes for locking.</a:t>
            </a:r>
          </a:p>
        </p:txBody>
      </p:sp>
    </p:spTree>
    <p:extLst>
      <p:ext uri="{BB962C8B-B14F-4D97-AF65-F5344CB8AC3E}">
        <p14:creationId xmlns:p14="http://schemas.microsoft.com/office/powerpoint/2010/main" val="3653547558"/>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93DB63-14B4-EBA4-BF3D-ACBF07CD971C}"/>
              </a:ext>
            </a:extLst>
          </p:cNvPr>
          <p:cNvSpPr>
            <a:spLocks noGrp="1"/>
          </p:cNvSpPr>
          <p:nvPr>
            <p:ph type="sldNum" sz="quarter" idx="12"/>
          </p:nvPr>
        </p:nvSpPr>
        <p:spPr/>
        <p:txBody>
          <a:bodyPr/>
          <a:lstStyle/>
          <a:p>
            <a:fld id="{F8D59B09-23C8-46BA-B508-CE17BADF421E}" type="slidenum">
              <a:rPr lang="en-US" smtClean="0"/>
              <a:pPr/>
              <a:t>59</a:t>
            </a:fld>
            <a:endParaRPr lang="en-US"/>
          </a:p>
        </p:txBody>
      </p:sp>
      <p:sp>
        <p:nvSpPr>
          <p:cNvPr id="5" name="Rectangle 4">
            <a:extLst>
              <a:ext uri="{FF2B5EF4-FFF2-40B4-BE49-F238E27FC236}">
                <a16:creationId xmlns:a16="http://schemas.microsoft.com/office/drawing/2014/main" id="{72287FF0-C689-4BBE-A521-33516318EB96}"/>
              </a:ext>
            </a:extLst>
          </p:cNvPr>
          <p:cNvSpPr/>
          <p:nvPr/>
        </p:nvSpPr>
        <p:spPr>
          <a:xfrm>
            <a:off x="736916" y="783680"/>
            <a:ext cx="7881871" cy="2585323"/>
          </a:xfrm>
          <a:prstGeom prst="rect">
            <a:avLst/>
          </a:prstGeom>
        </p:spPr>
        <p:txBody>
          <a:bodyPr wrap="square">
            <a:spAutoFit/>
          </a:bodyPr>
          <a:lstStyle/>
          <a:p>
            <a:r>
              <a:rPr lang="en-US" dirty="0">
                <a:solidFill>
                  <a:srgbClr val="808080"/>
                </a:solidFill>
                <a:latin typeface="Consolas" panose="020B0609020204030204" pitchFamily="49" charset="0"/>
              </a:rPr>
              <a:t>#include &lt;</a:t>
            </a:r>
            <a:r>
              <a:rPr lang="en-US" dirty="0" err="1">
                <a:solidFill>
                  <a:srgbClr val="808080"/>
                </a:solidFill>
                <a:latin typeface="Consolas" panose="020B0609020204030204" pitchFamily="49" charset="0"/>
              </a:rPr>
              <a:t>pthread.h</a:t>
            </a:r>
            <a:r>
              <a:rPr lang="en-US" dirty="0">
                <a:solidFill>
                  <a:srgbClr val="808080"/>
                </a:solidFill>
                <a:latin typeface="Consolas" panose="020B0609020204030204" pitchFamily="49" charset="0"/>
              </a:rPr>
              <a:t>&gt;</a:t>
            </a:r>
          </a:p>
          <a:p>
            <a:endParaRPr lang="en-US" dirty="0">
              <a:solidFill>
                <a:srgbClr val="808080"/>
              </a:solidFill>
              <a:latin typeface="Consolas" panose="020B0609020204030204" pitchFamily="49" charset="0"/>
            </a:endParaRPr>
          </a:p>
          <a:p>
            <a:r>
              <a:rPr lang="en-US" dirty="0">
                <a:solidFill>
                  <a:srgbClr val="808080"/>
                </a:solidFill>
                <a:latin typeface="Consolas" panose="020B0609020204030204" pitchFamily="49" charset="0"/>
              </a:rPr>
              <a:t>pthread_cond_t </a:t>
            </a:r>
            <a:r>
              <a:rPr lang="en-US" dirty="0" err="1">
                <a:solidFill>
                  <a:srgbClr val="808080"/>
                </a:solidFill>
                <a:latin typeface="Consolas" panose="020B0609020204030204" pitchFamily="49" charset="0"/>
              </a:rPr>
              <a:t>cond</a:t>
            </a:r>
            <a:r>
              <a:rPr lang="en-US" dirty="0">
                <a:solidFill>
                  <a:srgbClr val="808080"/>
                </a:solidFill>
                <a:latin typeface="Consolas" panose="020B0609020204030204" pitchFamily="49" charset="0"/>
              </a:rPr>
              <a:t> = PTHREAD_COND_INITIALIZER;</a:t>
            </a:r>
          </a:p>
          <a:p>
            <a:endParaRPr lang="en-US" dirty="0">
              <a:solidFill>
                <a:srgbClr val="808080"/>
              </a:solidFill>
              <a:latin typeface="Consolas" panose="020B0609020204030204" pitchFamily="49" charset="0"/>
            </a:endParaRPr>
          </a:p>
          <a:p>
            <a:r>
              <a:rPr lang="en-US" dirty="0">
                <a:solidFill>
                  <a:srgbClr val="808080"/>
                </a:solidFill>
                <a:latin typeface="Consolas" panose="020B0609020204030204" pitchFamily="49" charset="0"/>
              </a:rPr>
              <a:t>int </a:t>
            </a:r>
            <a:r>
              <a:rPr lang="en-US" dirty="0" err="1">
                <a:solidFill>
                  <a:srgbClr val="808080"/>
                </a:solidFill>
                <a:latin typeface="Consolas" panose="020B0609020204030204" pitchFamily="49" charset="0"/>
              </a:rPr>
              <a:t>pthread_cond_signal</a:t>
            </a:r>
            <a:r>
              <a:rPr lang="en-US" dirty="0">
                <a:solidFill>
                  <a:srgbClr val="808080"/>
                </a:solidFill>
                <a:latin typeface="Consolas" panose="020B0609020204030204" pitchFamily="49" charset="0"/>
              </a:rPr>
              <a:t>(pthread_cond_t *</a:t>
            </a:r>
            <a:r>
              <a:rPr lang="en-US" dirty="0" err="1">
                <a:solidFill>
                  <a:srgbClr val="808080"/>
                </a:solidFill>
                <a:latin typeface="Consolas" panose="020B0609020204030204" pitchFamily="49" charset="0"/>
              </a:rPr>
              <a:t>cond</a:t>
            </a:r>
            <a:r>
              <a:rPr lang="en-US" dirty="0">
                <a:solidFill>
                  <a:srgbClr val="808080"/>
                </a:solidFill>
                <a:latin typeface="Consolas" panose="020B0609020204030204" pitchFamily="49" charset="0"/>
              </a:rPr>
              <a:t>);</a:t>
            </a:r>
          </a:p>
          <a:p>
            <a:r>
              <a:rPr lang="en-US" dirty="0">
                <a:solidFill>
                  <a:srgbClr val="808080"/>
                </a:solidFill>
                <a:latin typeface="Consolas" panose="020B0609020204030204" pitchFamily="49" charset="0"/>
              </a:rPr>
              <a:t>int </a:t>
            </a:r>
            <a:r>
              <a:rPr lang="en-US" dirty="0" err="1">
                <a:solidFill>
                  <a:srgbClr val="808080"/>
                </a:solidFill>
                <a:latin typeface="Consolas" panose="020B0609020204030204" pitchFamily="49" charset="0"/>
              </a:rPr>
              <a:t>pthread_cond_broadcast</a:t>
            </a:r>
            <a:r>
              <a:rPr lang="en-US" dirty="0">
                <a:solidFill>
                  <a:srgbClr val="808080"/>
                </a:solidFill>
                <a:latin typeface="Consolas" panose="020B0609020204030204" pitchFamily="49" charset="0"/>
              </a:rPr>
              <a:t>(pthread_cond_t *</a:t>
            </a:r>
            <a:r>
              <a:rPr lang="en-US" dirty="0" err="1">
                <a:solidFill>
                  <a:srgbClr val="808080"/>
                </a:solidFill>
                <a:latin typeface="Consolas" panose="020B0609020204030204" pitchFamily="49" charset="0"/>
              </a:rPr>
              <a:t>cond</a:t>
            </a:r>
            <a:r>
              <a:rPr lang="en-US" dirty="0">
                <a:solidFill>
                  <a:srgbClr val="808080"/>
                </a:solidFill>
                <a:latin typeface="Consolas" panose="020B0609020204030204" pitchFamily="49" charset="0"/>
              </a:rPr>
              <a:t>);</a:t>
            </a:r>
          </a:p>
          <a:p>
            <a:r>
              <a:rPr lang="en-US" dirty="0">
                <a:solidFill>
                  <a:srgbClr val="808080"/>
                </a:solidFill>
                <a:latin typeface="Consolas" panose="020B0609020204030204" pitchFamily="49" charset="0"/>
              </a:rPr>
              <a:t>int </a:t>
            </a:r>
            <a:r>
              <a:rPr lang="en-US" dirty="0" err="1">
                <a:solidFill>
                  <a:srgbClr val="808080"/>
                </a:solidFill>
                <a:latin typeface="Consolas" panose="020B0609020204030204" pitchFamily="49" charset="0"/>
              </a:rPr>
              <a:t>pthread_cond_wait</a:t>
            </a:r>
            <a:r>
              <a:rPr lang="en-US" dirty="0">
                <a:solidFill>
                  <a:srgbClr val="808080"/>
                </a:solidFill>
                <a:latin typeface="Consolas" panose="020B0609020204030204" pitchFamily="49" charset="0"/>
              </a:rPr>
              <a:t>(pthread_cond_t *</a:t>
            </a:r>
            <a:r>
              <a:rPr lang="en-US" dirty="0" err="1">
                <a:solidFill>
                  <a:srgbClr val="808080"/>
                </a:solidFill>
                <a:latin typeface="Consolas" panose="020B0609020204030204" pitchFamily="49" charset="0"/>
              </a:rPr>
              <a:t>cond</a:t>
            </a:r>
            <a:r>
              <a:rPr lang="en-US" dirty="0">
                <a:solidFill>
                  <a:srgbClr val="808080"/>
                </a:solidFill>
                <a:latin typeface="Consolas" panose="020B0609020204030204" pitchFamily="49" charset="0"/>
              </a:rPr>
              <a:t>,</a:t>
            </a:r>
          </a:p>
          <a:p>
            <a:r>
              <a:rPr lang="en-US" dirty="0">
                <a:solidFill>
                  <a:srgbClr val="808080"/>
                </a:solidFill>
                <a:latin typeface="Consolas" panose="020B0609020204030204" pitchFamily="49" charset="0"/>
              </a:rPr>
              <a:t>        pthread_mutex_t *mutex);</a:t>
            </a:r>
          </a:p>
          <a:p>
            <a:r>
              <a:rPr lang="en-US" dirty="0">
                <a:solidFill>
                  <a:srgbClr val="808080"/>
                </a:solidFill>
                <a:latin typeface="Consolas" panose="020B0609020204030204" pitchFamily="49" charset="0"/>
              </a:rPr>
              <a:t>int </a:t>
            </a:r>
            <a:r>
              <a:rPr lang="en-US" dirty="0" err="1">
                <a:solidFill>
                  <a:srgbClr val="808080"/>
                </a:solidFill>
                <a:latin typeface="Consolas" panose="020B0609020204030204" pitchFamily="49" charset="0"/>
              </a:rPr>
              <a:t>pthread_cond_destroy</a:t>
            </a:r>
            <a:r>
              <a:rPr lang="en-US" dirty="0">
                <a:solidFill>
                  <a:srgbClr val="808080"/>
                </a:solidFill>
                <a:latin typeface="Consolas" panose="020B0609020204030204" pitchFamily="49" charset="0"/>
              </a:rPr>
              <a:t>(pthread_cond_t *</a:t>
            </a:r>
            <a:r>
              <a:rPr lang="en-US" dirty="0" err="1">
                <a:solidFill>
                  <a:srgbClr val="808080"/>
                </a:solidFill>
                <a:latin typeface="Consolas" panose="020B0609020204030204" pitchFamily="49" charset="0"/>
              </a:rPr>
              <a:t>cond</a:t>
            </a:r>
            <a:r>
              <a:rPr lang="en-US" dirty="0">
                <a:solidFill>
                  <a:srgbClr val="808080"/>
                </a:solidFill>
                <a:latin typeface="Consolas" panose="020B0609020204030204" pitchFamily="49" charset="0"/>
              </a:rPr>
              <a:t>);</a:t>
            </a:r>
            <a:endParaRPr lang="en-US" dirty="0"/>
          </a:p>
        </p:txBody>
      </p:sp>
      <p:sp>
        <p:nvSpPr>
          <p:cNvPr id="3" name="Content Placeholder 2">
            <a:extLst>
              <a:ext uri="{FF2B5EF4-FFF2-40B4-BE49-F238E27FC236}">
                <a16:creationId xmlns:a16="http://schemas.microsoft.com/office/drawing/2014/main" id="{10E99F39-CEA2-A5A7-7EE0-4387966D9EB4}"/>
              </a:ext>
            </a:extLst>
          </p:cNvPr>
          <p:cNvSpPr txBox="1">
            <a:spLocks/>
          </p:cNvSpPr>
          <p:nvPr/>
        </p:nvSpPr>
        <p:spPr>
          <a:xfrm>
            <a:off x="736916" y="3935367"/>
            <a:ext cx="7746642" cy="2319518"/>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000"/>
              </a:spcBef>
              <a:buFont typeface="Arial" pitchFamily="34" charset="0"/>
              <a:buNone/>
            </a:pPr>
            <a:r>
              <a:rPr lang="en-US" sz="2000" dirty="0"/>
              <a:t>A condition variable allows threads to suspend execution until some predicate on shared data is satisfied.</a:t>
            </a:r>
          </a:p>
          <a:p>
            <a:pPr marL="0" indent="0">
              <a:spcBef>
                <a:spcPts val="1000"/>
              </a:spcBef>
              <a:buFont typeface="Arial" pitchFamily="34" charset="0"/>
              <a:buNone/>
            </a:pPr>
            <a:r>
              <a:rPr lang="en-US" sz="2000" dirty="0"/>
              <a:t>A condition variable must always be associated with a mutex, to avoid the race condition where a thread prepares to wait on a condition variable and another thread signals the condition just before the first thread actually waits on it.</a:t>
            </a:r>
          </a:p>
        </p:txBody>
      </p:sp>
    </p:spTree>
    <p:extLst>
      <p:ext uri="{BB962C8B-B14F-4D97-AF65-F5344CB8AC3E}">
        <p14:creationId xmlns:p14="http://schemas.microsoft.com/office/powerpoint/2010/main" val="13237006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6432E2-20D7-40E1-9410-E5B2705226E8}"/>
              </a:ext>
            </a:extLst>
          </p:cNvPr>
          <p:cNvSpPr>
            <a:spLocks noGrp="1"/>
          </p:cNvSpPr>
          <p:nvPr>
            <p:ph type="sldNum" sz="quarter" idx="12"/>
          </p:nvPr>
        </p:nvSpPr>
        <p:spPr/>
        <p:txBody>
          <a:bodyPr/>
          <a:lstStyle/>
          <a:p>
            <a:fld id="{F8D59B09-23C8-46BA-B508-CE17BADF421E}" type="slidenum">
              <a:rPr lang="en-US" smtClean="0"/>
              <a:pPr/>
              <a:t>60</a:t>
            </a:fld>
            <a:endParaRPr lang="en-US"/>
          </a:p>
        </p:txBody>
      </p:sp>
      <p:sp>
        <p:nvSpPr>
          <p:cNvPr id="3" name="Rectangle 2">
            <a:extLst>
              <a:ext uri="{FF2B5EF4-FFF2-40B4-BE49-F238E27FC236}">
                <a16:creationId xmlns:a16="http://schemas.microsoft.com/office/drawing/2014/main" id="{50709A20-AC24-4CE5-824E-7A72A6B13ABC}"/>
              </a:ext>
            </a:extLst>
          </p:cNvPr>
          <p:cNvSpPr/>
          <p:nvPr/>
        </p:nvSpPr>
        <p:spPr>
          <a:xfrm>
            <a:off x="476068" y="990243"/>
            <a:ext cx="7975600" cy="3754874"/>
          </a:xfrm>
          <a:prstGeom prst="rect">
            <a:avLst/>
          </a:prstGeom>
          <a:solidFill>
            <a:srgbClr val="000099"/>
          </a:solidFill>
        </p:spPr>
        <p:txBody>
          <a:bodyPr wrap="square">
            <a:spAutoFit/>
          </a:bodyPr>
          <a:lstStyle/>
          <a:p>
            <a:r>
              <a:rPr lang="en-US" sz="1400" dirty="0">
                <a:solidFill>
                  <a:schemeClr val="bg1"/>
                </a:solidFill>
                <a:latin typeface="Consolas" panose="020B0609020204030204" pitchFamily="49" charset="0"/>
              </a:rPr>
              <a:t>tcsh-9% head -1 LinuxCatMT.cpp</a:t>
            </a:r>
          </a:p>
          <a:p>
            <a:r>
              <a:rPr lang="en-US" sz="1400" dirty="0">
                <a:solidFill>
                  <a:schemeClr val="bg1"/>
                </a:solidFill>
                <a:latin typeface="Consolas" panose="020B0609020204030204" pitchFamily="49" charset="0"/>
              </a:rPr>
              <a:t>// Linux multi-threaded cat routine.</a:t>
            </a:r>
          </a:p>
          <a:p>
            <a:r>
              <a:rPr lang="en-US" sz="1400" dirty="0">
                <a:solidFill>
                  <a:schemeClr val="bg1"/>
                </a:solidFill>
                <a:latin typeface="Consolas" panose="020B0609020204030204" pitchFamily="49" charset="0"/>
              </a:rPr>
              <a:t>tcsh-10% </a:t>
            </a:r>
            <a:r>
              <a:rPr lang="en-US" sz="1400" dirty="0" err="1">
                <a:solidFill>
                  <a:schemeClr val="bg1"/>
                </a:solidFill>
                <a:latin typeface="Consolas" panose="020B0609020204030204" pitchFamily="49" charset="0"/>
              </a:rPr>
              <a:t>wc</a:t>
            </a:r>
            <a:r>
              <a:rPr lang="en-US" sz="1400" dirty="0">
                <a:solidFill>
                  <a:schemeClr val="bg1"/>
                </a:solidFill>
                <a:latin typeface="Consolas" panose="020B0609020204030204" pitchFamily="49" charset="0"/>
              </a:rPr>
              <a:t> LinuxCatMT.cpp</a:t>
            </a:r>
          </a:p>
          <a:p>
            <a:r>
              <a:rPr lang="en-US" sz="1400" dirty="0">
                <a:solidFill>
                  <a:schemeClr val="bg1"/>
                </a:solidFill>
                <a:latin typeface="Consolas" panose="020B0609020204030204" pitchFamily="49" charset="0"/>
              </a:rPr>
              <a:t> 131  328 2569 LinuxCatMT.cpp</a:t>
            </a:r>
          </a:p>
          <a:p>
            <a:r>
              <a:rPr lang="en-US" sz="1400" dirty="0">
                <a:solidFill>
                  <a:schemeClr val="bg1"/>
                </a:solidFill>
                <a:latin typeface="Consolas" panose="020B0609020204030204" pitchFamily="49" charset="0"/>
              </a:rPr>
              <a:t>tcsh-11% g++ --std=</a:t>
            </a:r>
            <a:r>
              <a:rPr lang="en-US" sz="1400" dirty="0" err="1">
                <a:solidFill>
                  <a:schemeClr val="bg1"/>
                </a:solidFill>
                <a:latin typeface="Consolas" panose="020B0609020204030204" pitchFamily="49" charset="0"/>
              </a:rPr>
              <a:t>c++</a:t>
            </a:r>
            <a:r>
              <a:rPr lang="en-US" sz="1400" dirty="0">
                <a:solidFill>
                  <a:schemeClr val="bg1"/>
                </a:solidFill>
                <a:latin typeface="Consolas" panose="020B0609020204030204" pitchFamily="49" charset="0"/>
              </a:rPr>
              <a:t>17 LinuxCatMT.cpp -o </a:t>
            </a:r>
            <a:r>
              <a:rPr lang="en-US" sz="1400" dirty="0" err="1">
                <a:solidFill>
                  <a:schemeClr val="bg1"/>
                </a:solidFill>
                <a:latin typeface="Consolas" panose="020B0609020204030204" pitchFamily="49" charset="0"/>
              </a:rPr>
              <a:t>LinuxCatMT</a:t>
            </a:r>
            <a:endParaRPr lang="en-US" sz="1400" dirty="0">
              <a:solidFill>
                <a:schemeClr val="bg1"/>
              </a:solidFill>
              <a:latin typeface="Consolas" panose="020B0609020204030204" pitchFamily="49" charset="0"/>
            </a:endParaRPr>
          </a:p>
          <a:p>
            <a:r>
              <a:rPr lang="en-US" sz="1400" dirty="0">
                <a:solidFill>
                  <a:schemeClr val="bg1"/>
                </a:solidFill>
                <a:latin typeface="Consolas" panose="020B0609020204030204" pitchFamily="49" charset="0"/>
              </a:rPr>
              <a:t>tcsh-12% ./</a:t>
            </a:r>
            <a:r>
              <a:rPr lang="en-US" sz="1400" dirty="0" err="1">
                <a:solidFill>
                  <a:schemeClr val="bg1"/>
                </a:solidFill>
                <a:latin typeface="Consolas" panose="020B0609020204030204" pitchFamily="49" charset="0"/>
              </a:rPr>
              <a:t>LinuxCatMT</a:t>
            </a:r>
            <a:r>
              <a:rPr lang="en-US" sz="1400" dirty="0">
                <a:solidFill>
                  <a:schemeClr val="bg1"/>
                </a:solidFill>
                <a:latin typeface="Consolas" panose="020B0609020204030204" pitchFamily="49" charset="0"/>
              </a:rPr>
              <a:t> &lt; LinuxCatMT.cpp | </a:t>
            </a:r>
            <a:r>
              <a:rPr lang="en-US" sz="1400" dirty="0" err="1">
                <a:solidFill>
                  <a:schemeClr val="bg1"/>
                </a:solidFill>
                <a:latin typeface="Consolas" panose="020B0609020204030204" pitchFamily="49" charset="0"/>
              </a:rPr>
              <a:t>wc</a:t>
            </a:r>
            <a:endParaRPr lang="en-US" sz="1400" dirty="0">
              <a:solidFill>
                <a:schemeClr val="bg1"/>
              </a:solidFill>
              <a:latin typeface="Consolas" panose="020B0609020204030204" pitchFamily="49" charset="0"/>
            </a:endParaRPr>
          </a:p>
          <a:p>
            <a:r>
              <a:rPr lang="en-US" sz="1400" dirty="0">
                <a:solidFill>
                  <a:schemeClr val="bg1"/>
                </a:solidFill>
                <a:latin typeface="Consolas" panose="020B0609020204030204" pitchFamily="49" charset="0"/>
              </a:rPr>
              <a:t>    131     328    2569</a:t>
            </a:r>
          </a:p>
          <a:p>
            <a:r>
              <a:rPr lang="en-US" sz="1400" dirty="0">
                <a:solidFill>
                  <a:schemeClr val="bg1"/>
                </a:solidFill>
                <a:latin typeface="Consolas" panose="020B0609020204030204" pitchFamily="49" charset="0"/>
              </a:rPr>
              <a:t>tcsh-13%</a:t>
            </a: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a:p>
            <a:endParaRPr lang="en-US" sz="14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8686422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21BAAAD-38D3-44CA-8B63-E38D696C49A9}"/>
              </a:ext>
            </a:extLst>
          </p:cNvPr>
          <p:cNvSpPr/>
          <p:nvPr/>
        </p:nvSpPr>
        <p:spPr>
          <a:xfrm>
            <a:off x="794657" y="808121"/>
            <a:ext cx="6858000" cy="4832092"/>
          </a:xfrm>
          <a:prstGeom prst="rect">
            <a:avLst/>
          </a:prstGeom>
        </p:spPr>
        <p:txBody>
          <a:bodyPr wrap="square">
            <a:spAutoFit/>
          </a:bodyPr>
          <a:lstStyle/>
          <a:p>
            <a:r>
              <a:rPr lang="en-US" sz="1400" dirty="0">
                <a:solidFill>
                  <a:srgbClr val="008000"/>
                </a:solidFill>
                <a:latin typeface="Consolas" panose="020B0609020204030204" pitchFamily="49" charset="0"/>
              </a:rPr>
              <a:t>// Linux multi-threaded cat routine.</a:t>
            </a:r>
            <a:endParaRPr lang="en-US" sz="1400" dirty="0">
              <a:solidFill>
                <a:srgbClr val="000000"/>
              </a:solidFill>
              <a:latin typeface="Consolas" panose="020B0609020204030204" pitchFamily="49" charset="0"/>
            </a:endParaRPr>
          </a:p>
          <a:p>
            <a:endParaRPr lang="en-US" sz="1400" dirty="0">
              <a:solidFill>
                <a:srgbClr val="000000"/>
              </a:solidFill>
              <a:latin typeface="Consolas" panose="020B0609020204030204" pitchFamily="49" charset="0"/>
            </a:endParaRPr>
          </a:p>
          <a:p>
            <a:r>
              <a:rPr lang="en-US" sz="1400" dirty="0">
                <a:solidFill>
                  <a:srgbClr val="808080"/>
                </a:solidFill>
                <a:latin typeface="Consolas" panose="020B0609020204030204" pitchFamily="49" charset="0"/>
              </a:rPr>
              <a:t>#include</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&lt;</a:t>
            </a:r>
            <a:r>
              <a:rPr lang="en-US" sz="1400" dirty="0" err="1">
                <a:solidFill>
                  <a:srgbClr val="A31515"/>
                </a:solidFill>
                <a:latin typeface="Consolas" panose="020B0609020204030204" pitchFamily="49" charset="0"/>
              </a:rPr>
              <a:t>unistd.h</a:t>
            </a:r>
            <a:r>
              <a:rPr lang="en-US" sz="1400" dirty="0">
                <a:solidFill>
                  <a:srgbClr val="A31515"/>
                </a:solidFill>
                <a:latin typeface="Consolas" panose="020B0609020204030204" pitchFamily="49" charset="0"/>
              </a:rPr>
              <a:t>&gt;</a:t>
            </a:r>
            <a:endParaRPr lang="en-US" sz="1400" dirty="0">
              <a:solidFill>
                <a:srgbClr val="000000"/>
              </a:solidFill>
              <a:latin typeface="Consolas" panose="020B0609020204030204" pitchFamily="49" charset="0"/>
            </a:endParaRPr>
          </a:p>
          <a:p>
            <a:r>
              <a:rPr lang="en-US" sz="1400" dirty="0">
                <a:solidFill>
                  <a:srgbClr val="808080"/>
                </a:solidFill>
                <a:latin typeface="Consolas" panose="020B0609020204030204" pitchFamily="49" charset="0"/>
              </a:rPr>
              <a:t>#include</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&lt;</a:t>
            </a:r>
            <a:r>
              <a:rPr lang="en-US" sz="1400" dirty="0" err="1">
                <a:solidFill>
                  <a:srgbClr val="A31515"/>
                </a:solidFill>
                <a:latin typeface="Consolas" panose="020B0609020204030204" pitchFamily="49" charset="0"/>
              </a:rPr>
              <a:t>stdlib.h</a:t>
            </a:r>
            <a:r>
              <a:rPr lang="en-US" sz="1400" dirty="0">
                <a:solidFill>
                  <a:srgbClr val="A31515"/>
                </a:solidFill>
                <a:latin typeface="Consolas" panose="020B0609020204030204" pitchFamily="49" charset="0"/>
              </a:rPr>
              <a:t>&gt;</a:t>
            </a:r>
            <a:endParaRPr lang="en-US" sz="1400" dirty="0">
              <a:solidFill>
                <a:srgbClr val="000000"/>
              </a:solidFill>
              <a:latin typeface="Consolas" panose="020B0609020204030204" pitchFamily="49" charset="0"/>
            </a:endParaRPr>
          </a:p>
          <a:p>
            <a:r>
              <a:rPr lang="en-US" sz="1400" dirty="0">
                <a:solidFill>
                  <a:srgbClr val="808080"/>
                </a:solidFill>
                <a:latin typeface="Consolas" panose="020B0609020204030204" pitchFamily="49" charset="0"/>
              </a:rPr>
              <a:t>#include</a:t>
            </a:r>
            <a:r>
              <a:rPr lang="en-US" sz="1400" dirty="0">
                <a:solidFill>
                  <a:srgbClr val="000000"/>
                </a:solidFill>
                <a:latin typeface="Consolas" panose="020B0609020204030204" pitchFamily="49" charset="0"/>
              </a:rPr>
              <a:t> </a:t>
            </a:r>
            <a:r>
              <a:rPr lang="en-US" sz="1400" dirty="0">
                <a:solidFill>
                  <a:srgbClr val="A31515"/>
                </a:solidFill>
                <a:latin typeface="Consolas" panose="020B0609020204030204" pitchFamily="49" charset="0"/>
              </a:rPr>
              <a:t>&lt;</a:t>
            </a:r>
            <a:r>
              <a:rPr lang="en-US" sz="1400" dirty="0" err="1">
                <a:solidFill>
                  <a:srgbClr val="A31515"/>
                </a:solidFill>
                <a:latin typeface="Consolas" panose="020B0609020204030204" pitchFamily="49" charset="0"/>
              </a:rPr>
              <a:t>pthread.h</a:t>
            </a:r>
            <a:r>
              <a:rPr lang="en-US" sz="1400" dirty="0">
                <a:solidFill>
                  <a:srgbClr val="A31515"/>
                </a:solidFill>
                <a:latin typeface="Consolas" panose="020B0609020204030204" pitchFamily="49" charset="0"/>
              </a:rPr>
              <a:t>&gt;</a:t>
            </a:r>
            <a:endParaRPr lang="en-US" sz="1400" dirty="0">
              <a:solidFill>
                <a:srgbClr val="000000"/>
              </a:solidFill>
              <a:latin typeface="Consolas" panose="020B0609020204030204" pitchFamily="49" charset="0"/>
            </a:endParaRPr>
          </a:p>
          <a:p>
            <a:endParaRPr lang="en-US" sz="1400" dirty="0">
              <a:solidFill>
                <a:srgbClr val="000000"/>
              </a:solidFill>
              <a:latin typeface="Consolas" panose="020B0609020204030204" pitchFamily="49" charset="0"/>
            </a:endParaRPr>
          </a:p>
          <a:p>
            <a:r>
              <a:rPr lang="en-US" sz="1400" dirty="0">
                <a:solidFill>
                  <a:srgbClr val="0000FF"/>
                </a:solidFill>
                <a:latin typeface="Consolas" panose="020B0609020204030204" pitchFamily="49" charset="0"/>
              </a:rPr>
              <a:t>struct</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Buffer</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char</a:t>
            </a:r>
            <a:r>
              <a:rPr lang="en-US" sz="1400" dirty="0">
                <a:solidFill>
                  <a:srgbClr val="000000"/>
                </a:solidFill>
                <a:latin typeface="Consolas" panose="020B0609020204030204" pitchFamily="49" charset="0"/>
              </a:rPr>
              <a:t> Block[ 1024 ];</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ssize_t</a:t>
            </a:r>
            <a:r>
              <a:rPr lang="en-US" sz="1400" dirty="0">
                <a:solidFill>
                  <a:srgbClr val="000000"/>
                </a:solidFill>
                <a:latin typeface="Consolas" panose="020B0609020204030204" pitchFamily="49" charset="0"/>
              </a:rPr>
              <a:t> Length;</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endParaRPr lang="en-US" sz="1400" dirty="0">
              <a:solidFill>
                <a:srgbClr val="000000"/>
              </a:solidFill>
              <a:latin typeface="Consolas" panose="020B0609020204030204" pitchFamily="49" charset="0"/>
            </a:endParaRPr>
          </a:p>
          <a:p>
            <a:r>
              <a:rPr lang="en-US" sz="1400" dirty="0">
                <a:solidFill>
                  <a:srgbClr val="0000FF"/>
                </a:solidFill>
                <a:latin typeface="Consolas" panose="020B0609020204030204" pitchFamily="49" charset="0"/>
              </a:rPr>
              <a:t>template</a:t>
            </a:r>
            <a:r>
              <a:rPr lang="en-US" sz="1400" dirty="0">
                <a:solidFill>
                  <a:srgbClr val="000000"/>
                </a:solidFill>
                <a:latin typeface="Consolas" panose="020B0609020204030204" pitchFamily="49" charset="0"/>
              </a:rPr>
              <a:t>&lt; </a:t>
            </a:r>
            <a:r>
              <a:rPr lang="en-US" sz="1400" dirty="0" err="1">
                <a:solidFill>
                  <a:srgbClr val="0000FF"/>
                </a:solidFill>
                <a:latin typeface="Consolas" panose="020B0609020204030204" pitchFamily="49" charset="0"/>
              </a:rPr>
              <a:t>typename</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T</a:t>
            </a:r>
            <a:r>
              <a:rPr lang="en-US" sz="1400" dirty="0">
                <a:solidFill>
                  <a:srgbClr val="000000"/>
                </a:solidFill>
                <a:latin typeface="Consolas" panose="020B0609020204030204" pitchFamily="49" charset="0"/>
              </a:rPr>
              <a:t> &gt; </a:t>
            </a:r>
            <a:r>
              <a:rPr lang="en-US" sz="1400" dirty="0">
                <a:solidFill>
                  <a:srgbClr val="0000FF"/>
                </a:solidFill>
                <a:latin typeface="Consolas" panose="020B0609020204030204" pitchFamily="49" charset="0"/>
              </a:rPr>
              <a:t>struct</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Node</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Node</a:t>
            </a:r>
            <a:r>
              <a:rPr lang="en-US" sz="1400" dirty="0">
                <a:solidFill>
                  <a:srgbClr val="000000"/>
                </a:solidFill>
                <a:latin typeface="Consolas" panose="020B0609020204030204" pitchFamily="49" charset="0"/>
              </a:rPr>
              <a:t> *next;</a:t>
            </a:r>
          </a:p>
          <a:p>
            <a:r>
              <a:rPr lang="en-US" sz="1400" dirty="0">
                <a:solidFill>
                  <a:srgbClr val="2B91AF"/>
                </a:solidFill>
                <a:latin typeface="Consolas" panose="020B0609020204030204" pitchFamily="49" charset="0"/>
              </a:rPr>
              <a:t>   T</a:t>
            </a:r>
            <a:r>
              <a:rPr lang="en-US" sz="1400" dirty="0">
                <a:solidFill>
                  <a:srgbClr val="000000"/>
                </a:solidFill>
                <a:latin typeface="Consolas" panose="020B0609020204030204" pitchFamily="49" charset="0"/>
              </a:rPr>
              <a:t> Data;</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Node( ) : next( </a:t>
            </a:r>
            <a:r>
              <a:rPr lang="en-US" sz="1400" dirty="0" err="1">
                <a:solidFill>
                  <a:srgbClr val="0000FF"/>
                </a:solidFill>
                <a:latin typeface="Consolas" panose="020B0609020204030204" pitchFamily="49" charset="0"/>
              </a:rPr>
              <a:t>nullptr</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29056157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34517D-B6A2-4C3E-AF31-22ABBC16837F}"/>
              </a:ext>
            </a:extLst>
          </p:cNvPr>
          <p:cNvSpPr/>
          <p:nvPr/>
        </p:nvSpPr>
        <p:spPr>
          <a:xfrm>
            <a:off x="654233" y="474345"/>
            <a:ext cx="8109856" cy="5909310"/>
          </a:xfrm>
          <a:prstGeom prst="rect">
            <a:avLst/>
          </a:prstGeom>
        </p:spPr>
        <p:txBody>
          <a:bodyPr wrap="square">
            <a:spAutoFit/>
          </a:bodyPr>
          <a:lstStyle/>
          <a:p>
            <a:r>
              <a:rPr lang="en-US" sz="1400" dirty="0">
                <a:solidFill>
                  <a:srgbClr val="0000FF"/>
                </a:solidFill>
                <a:latin typeface="Consolas" panose="020B0609020204030204" pitchFamily="49" charset="0"/>
              </a:rPr>
              <a:t>template</a:t>
            </a:r>
            <a:r>
              <a:rPr lang="en-US" sz="1400" dirty="0">
                <a:solidFill>
                  <a:srgbClr val="000000"/>
                </a:solidFill>
                <a:latin typeface="Consolas" panose="020B0609020204030204" pitchFamily="49" charset="0"/>
              </a:rPr>
              <a:t>&lt; </a:t>
            </a:r>
            <a:r>
              <a:rPr lang="en-US" sz="1400" dirty="0" err="1">
                <a:solidFill>
                  <a:srgbClr val="0000FF"/>
                </a:solidFill>
                <a:latin typeface="Consolas" panose="020B0609020204030204" pitchFamily="49" charset="0"/>
              </a:rPr>
              <a:t>typename</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T</a:t>
            </a:r>
            <a:r>
              <a:rPr lang="en-US" sz="1400" dirty="0">
                <a:solidFill>
                  <a:srgbClr val="000000"/>
                </a:solidFill>
                <a:latin typeface="Consolas" panose="020B0609020204030204" pitchFamily="49" charset="0"/>
              </a:rPr>
              <a:t> &gt; </a:t>
            </a:r>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SharedList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private</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Node</a:t>
            </a:r>
            <a:r>
              <a:rPr lang="en-US" sz="1400" dirty="0">
                <a:solidFill>
                  <a:srgbClr val="000000"/>
                </a:solidFill>
                <a:latin typeface="Consolas" panose="020B0609020204030204" pitchFamily="49" charset="0"/>
              </a:rPr>
              <a:t>&lt; </a:t>
            </a:r>
            <a:r>
              <a:rPr lang="en-US" sz="1400" dirty="0">
                <a:solidFill>
                  <a:srgbClr val="2B91AF"/>
                </a:solidFill>
                <a:latin typeface="Consolas" panose="020B0609020204030204" pitchFamily="49" charset="0"/>
              </a:rPr>
              <a:t>T</a:t>
            </a:r>
            <a:r>
              <a:rPr lang="en-US" sz="1400" dirty="0">
                <a:solidFill>
                  <a:srgbClr val="000000"/>
                </a:solidFill>
                <a:latin typeface="Consolas" panose="020B0609020204030204" pitchFamily="49" charset="0"/>
              </a:rPr>
              <a:t> &gt; *top, *bottom;</a:t>
            </a:r>
          </a:p>
          <a:p>
            <a:r>
              <a:rPr lang="en-US" sz="1400" dirty="0">
                <a:solidFill>
                  <a:srgbClr val="000000"/>
                </a:solidFill>
                <a:latin typeface="Consolas" panose="020B0609020204030204" pitchFamily="49" charset="0"/>
              </a:rPr>
              <a:t>      pthread_cond_t available;</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pthread_mutex_t</a:t>
            </a:r>
            <a:r>
              <a:rPr lang="en-US" sz="1400" dirty="0">
                <a:solidFill>
                  <a:srgbClr val="000000"/>
                </a:solidFill>
                <a:latin typeface="Consolas" panose="020B0609020204030204" pitchFamily="49" charset="0"/>
              </a:rPr>
              <a:t> lock;</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SharedList</a:t>
            </a:r>
            <a:r>
              <a:rPr lang="en-US" sz="1400" dirty="0">
                <a:solidFill>
                  <a:srgbClr val="000000"/>
                </a:solidFill>
                <a:latin typeface="Consolas" panose="020B0609020204030204" pitchFamily="49" charset="0"/>
              </a:rPr>
              <a:t>( ) : top( </a:t>
            </a:r>
            <a:r>
              <a:rPr lang="en-US" sz="1400" dirty="0" err="1">
                <a:solidFill>
                  <a:srgbClr val="0000FF"/>
                </a:solidFill>
                <a:latin typeface="Consolas" panose="020B0609020204030204" pitchFamily="49" charset="0"/>
              </a:rPr>
              <a:t>nullptr</a:t>
            </a:r>
            <a:r>
              <a:rPr lang="en-US" sz="1400" dirty="0">
                <a:solidFill>
                  <a:srgbClr val="000000"/>
                </a:solidFill>
                <a:latin typeface="Consolas" panose="020B0609020204030204" pitchFamily="49" charset="0"/>
              </a:rPr>
              <a:t> ), bottom( </a:t>
            </a:r>
            <a:r>
              <a:rPr lang="en-US" sz="1400" dirty="0" err="1">
                <a:solidFill>
                  <a:srgbClr val="0000FF"/>
                </a:solidFill>
                <a:latin typeface="Consolas" panose="020B0609020204030204" pitchFamily="49" charset="0"/>
              </a:rPr>
              <a:t>nullptr</a:t>
            </a:r>
            <a:r>
              <a:rPr lang="en-US" sz="1400" dirty="0">
                <a:solidFill>
                  <a:srgbClr val="000000"/>
                </a:solidFill>
                <a:latin typeface="Consolas" panose="020B0609020204030204" pitchFamily="49" charset="0"/>
              </a:rPr>
              <a:t> )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pthread_mutex_init</a:t>
            </a:r>
            <a:r>
              <a:rPr lang="en-US" sz="1400" dirty="0">
                <a:solidFill>
                  <a:srgbClr val="000000"/>
                </a:solidFill>
                <a:latin typeface="Consolas" panose="020B0609020204030204" pitchFamily="49" charset="0"/>
              </a:rPr>
              <a:t>( &amp;lock, </a:t>
            </a:r>
            <a:r>
              <a:rPr lang="en-US" sz="1400" dirty="0" err="1">
                <a:solidFill>
                  <a:srgbClr val="0000FF"/>
                </a:solidFill>
                <a:latin typeface="Consolas" panose="020B0609020204030204" pitchFamily="49" charset="0"/>
              </a:rPr>
              <a:t>nullptr</a:t>
            </a:r>
            <a:r>
              <a:rPr lang="en-US" sz="1400" dirty="0">
                <a:solidFill>
                  <a:srgbClr val="000000"/>
                </a:solidFill>
                <a:latin typeface="Consolas" panose="020B0609020204030204" pitchFamily="49" charset="0"/>
              </a:rPr>
              <a:t> );</a:t>
            </a:r>
          </a:p>
          <a:p>
            <a:r>
              <a:rPr lang="en-US" sz="1400" dirty="0">
                <a:latin typeface="Consolas" panose="020B0609020204030204" pitchFamily="49" charset="0"/>
              </a:rPr>
              <a:t>         available = PTHREAD_COND_INITIALIZER;</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SharedList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pthread_mutex_destroy</a:t>
            </a:r>
            <a:r>
              <a:rPr lang="en-US" sz="1400" dirty="0">
                <a:solidFill>
                  <a:srgbClr val="000000"/>
                </a:solidFill>
                <a:latin typeface="Consolas" panose="020B0609020204030204" pitchFamily="49" charset="0"/>
              </a:rPr>
              <a:t>( &amp;lock );</a:t>
            </a:r>
            <a:endParaRPr lang="en-US" sz="1400" dirty="0">
              <a:solidFill>
                <a:srgbClr val="000000"/>
              </a:solidFill>
              <a:highlight>
                <a:srgbClr val="FFFFFF"/>
              </a:highlight>
              <a:latin typeface="Cascadia Mono" panose="020B0609020000020004" pitchFamily="49" charset="0"/>
            </a:endParaRPr>
          </a:p>
          <a:p>
            <a:r>
              <a:rPr lang="en-US" sz="1400" dirty="0">
                <a:solidFill>
                  <a:srgbClr val="000000"/>
                </a:solidFill>
                <a:highlight>
                  <a:srgbClr val="FFFFFF"/>
                </a:highlight>
                <a:latin typeface="Cascadia Mono" panose="020B0609020000020004" pitchFamily="49" charset="0"/>
              </a:rPr>
              <a:t>         </a:t>
            </a:r>
            <a:r>
              <a:rPr lang="en-US" sz="1400" dirty="0">
                <a:solidFill>
                  <a:srgbClr val="2B91AF"/>
                </a:solidFill>
                <a:highlight>
                  <a:srgbClr val="FFFFFF"/>
                </a:highlight>
                <a:latin typeface="Cascadia Mono" panose="020B0609020000020004" pitchFamily="49" charset="0"/>
              </a:rPr>
              <a:t>Node</a:t>
            </a:r>
            <a:r>
              <a:rPr lang="en-US" sz="1400" dirty="0">
                <a:solidFill>
                  <a:srgbClr val="000000"/>
                </a:solidFill>
                <a:highlight>
                  <a:srgbClr val="FFFFFF"/>
                </a:highlight>
                <a:latin typeface="Cascadia Mono" panose="020B0609020000020004" pitchFamily="49" charset="0"/>
              </a:rPr>
              <a:t>&lt; </a:t>
            </a:r>
            <a:r>
              <a:rPr lang="en-US" sz="1400" dirty="0">
                <a:solidFill>
                  <a:srgbClr val="2B91AF"/>
                </a:solidFill>
                <a:highlight>
                  <a:srgbClr val="FFFFFF"/>
                </a:highlight>
                <a:latin typeface="Cascadia Mono" panose="020B0609020000020004" pitchFamily="49" charset="0"/>
              </a:rPr>
              <a:t>T</a:t>
            </a:r>
            <a:r>
              <a:rPr lang="en-US" sz="1400" dirty="0">
                <a:solidFill>
                  <a:srgbClr val="000000"/>
                </a:solidFill>
                <a:highlight>
                  <a:srgbClr val="FFFFFF"/>
                </a:highlight>
                <a:latin typeface="Cascadia Mono" panose="020B0609020000020004" pitchFamily="49" charset="0"/>
              </a:rPr>
              <a:t> &gt; *p;</a:t>
            </a:r>
          </a:p>
          <a:p>
            <a:r>
              <a:rPr lang="en-US" sz="1400" dirty="0">
                <a:solidFill>
                  <a:srgbClr val="000000"/>
                </a:solidFill>
                <a:highlight>
                  <a:srgbClr val="FFFFFF"/>
                </a:highlight>
                <a:latin typeface="Cascadia Mono" panose="020B0609020000020004" pitchFamily="49" charset="0"/>
              </a:rPr>
              <a:t>         </a:t>
            </a:r>
            <a:r>
              <a:rPr lang="en-US" sz="1400" dirty="0">
                <a:solidFill>
                  <a:srgbClr val="0000FF"/>
                </a:solidFill>
                <a:highlight>
                  <a:srgbClr val="FFFFFF"/>
                </a:highlight>
                <a:latin typeface="Cascadia Mono" panose="020B0609020000020004" pitchFamily="49" charset="0"/>
              </a:rPr>
              <a:t>while</a:t>
            </a:r>
            <a:r>
              <a:rPr lang="en-US" sz="1400" dirty="0">
                <a:solidFill>
                  <a:srgbClr val="000000"/>
                </a:solidFill>
                <a:highlight>
                  <a:srgbClr val="FFFFFF"/>
                </a:highlight>
                <a:latin typeface="Cascadia Mono" panose="020B0609020000020004" pitchFamily="49" charset="0"/>
              </a:rPr>
              <a:t> ( top )</a:t>
            </a:r>
          </a:p>
          <a:p>
            <a:r>
              <a:rPr lang="en-US" sz="1400" dirty="0">
                <a:solidFill>
                  <a:srgbClr val="000000"/>
                </a:solidFill>
                <a:highlight>
                  <a:srgbClr val="FFFFFF"/>
                </a:highlight>
                <a:latin typeface="Cascadia Mono" panose="020B0609020000020004" pitchFamily="49" charset="0"/>
              </a:rPr>
              <a:t>            {</a:t>
            </a:r>
          </a:p>
          <a:p>
            <a:r>
              <a:rPr lang="en-US" sz="1400" dirty="0">
                <a:solidFill>
                  <a:srgbClr val="000000"/>
                </a:solidFill>
                <a:highlight>
                  <a:srgbClr val="FFFFFF"/>
                </a:highlight>
                <a:latin typeface="Cascadia Mono" panose="020B0609020000020004" pitchFamily="49" charset="0"/>
              </a:rPr>
              <a:t>            p = top;</a:t>
            </a:r>
          </a:p>
          <a:p>
            <a:r>
              <a:rPr lang="en-US" sz="1400" dirty="0">
                <a:solidFill>
                  <a:srgbClr val="000000"/>
                </a:solidFill>
                <a:highlight>
                  <a:srgbClr val="FFFFFF"/>
                </a:highlight>
                <a:latin typeface="Cascadia Mono" panose="020B0609020000020004" pitchFamily="49" charset="0"/>
              </a:rPr>
              <a:t>            top = top-&gt;next;</a:t>
            </a:r>
          </a:p>
          <a:p>
            <a:r>
              <a:rPr lang="en-US" sz="1400" dirty="0">
                <a:solidFill>
                  <a:srgbClr val="000000"/>
                </a:solidFill>
                <a:highlight>
                  <a:srgbClr val="FFFFFF"/>
                </a:highlight>
                <a:latin typeface="Cascadia Mono" panose="020B0609020000020004" pitchFamily="49" charset="0"/>
              </a:rPr>
              <a:t>            </a:t>
            </a:r>
            <a:r>
              <a:rPr lang="en-US" sz="1400" dirty="0">
                <a:solidFill>
                  <a:srgbClr val="0000FF"/>
                </a:solidFill>
                <a:highlight>
                  <a:srgbClr val="FFFFFF"/>
                </a:highlight>
                <a:latin typeface="Cascadia Mono" panose="020B0609020000020004" pitchFamily="49" charset="0"/>
              </a:rPr>
              <a:t>delete</a:t>
            </a:r>
            <a:r>
              <a:rPr lang="en-US" sz="1400" dirty="0">
                <a:solidFill>
                  <a:srgbClr val="000000"/>
                </a:solidFill>
                <a:highlight>
                  <a:srgbClr val="FFFFFF"/>
                </a:highlight>
                <a:latin typeface="Cascadia Mono" panose="020B0609020000020004" pitchFamily="49" charset="0"/>
              </a:rPr>
              <a:t> p;</a:t>
            </a:r>
          </a:p>
          <a:p>
            <a:r>
              <a:rPr lang="en-US" sz="1400" dirty="0">
                <a:solidFill>
                  <a:srgbClr val="000000"/>
                </a:solidFill>
                <a:highlight>
                  <a:srgbClr val="FFFFFF"/>
                </a:highlight>
                <a:latin typeface="Cascadia Mono" panose="020B0609020000020004" pitchFamily="49" charset="0"/>
              </a:rPr>
              <a:t>            }</a:t>
            </a:r>
          </a:p>
          <a:p>
            <a:r>
              <a:rPr lang="en-US" sz="14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23559224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8AEEA32-9695-4A96-BEB6-B40DF6BE0F18}"/>
              </a:ext>
            </a:extLst>
          </p:cNvPr>
          <p:cNvSpPr/>
          <p:nvPr/>
        </p:nvSpPr>
        <p:spPr>
          <a:xfrm>
            <a:off x="1219200" y="797510"/>
            <a:ext cx="6705599" cy="5262979"/>
          </a:xfrm>
          <a:prstGeom prst="rect">
            <a:avLst/>
          </a:prstGeom>
        </p:spPr>
        <p:txBody>
          <a:bodyPr wrap="square">
            <a:spAutoFit/>
          </a:bodyPr>
          <a:lstStyle/>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Node</a:t>
            </a:r>
            <a:r>
              <a:rPr lang="en-US" sz="1400" dirty="0">
                <a:solidFill>
                  <a:srgbClr val="000000"/>
                </a:solidFill>
                <a:latin typeface="Consolas" panose="020B0609020204030204" pitchFamily="49" charset="0"/>
              </a:rPr>
              <a:t>&lt; </a:t>
            </a:r>
            <a:r>
              <a:rPr lang="en-US" sz="1400" dirty="0">
                <a:solidFill>
                  <a:srgbClr val="2B91AF"/>
                </a:solidFill>
                <a:latin typeface="Consolas" panose="020B0609020204030204" pitchFamily="49" charset="0"/>
              </a:rPr>
              <a:t>T</a:t>
            </a:r>
            <a:r>
              <a:rPr lang="en-US" sz="1400" dirty="0">
                <a:solidFill>
                  <a:srgbClr val="000000"/>
                </a:solidFill>
                <a:latin typeface="Consolas" panose="020B0609020204030204" pitchFamily="49" charset="0"/>
              </a:rPr>
              <a:t> &gt; *Get(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Node</a:t>
            </a:r>
            <a:r>
              <a:rPr lang="en-US" sz="1400" dirty="0">
                <a:solidFill>
                  <a:srgbClr val="000000"/>
                </a:solidFill>
                <a:latin typeface="Consolas" panose="020B0609020204030204" pitchFamily="49" charset="0"/>
              </a:rPr>
              <a:t>&lt; </a:t>
            </a:r>
            <a:r>
              <a:rPr lang="en-US" sz="1400" dirty="0">
                <a:solidFill>
                  <a:srgbClr val="2B91AF"/>
                </a:solidFill>
                <a:latin typeface="Consolas" panose="020B0609020204030204" pitchFamily="49" charset="0"/>
              </a:rPr>
              <a:t>T</a:t>
            </a:r>
            <a:r>
              <a:rPr lang="en-US" sz="1400" dirty="0">
                <a:solidFill>
                  <a:srgbClr val="000000"/>
                </a:solidFill>
                <a:latin typeface="Consolas" panose="020B0609020204030204" pitchFamily="49" charset="0"/>
              </a:rPr>
              <a:t> &gt; *a;</a:t>
            </a:r>
          </a:p>
          <a:p>
            <a:r>
              <a:rPr lang="en-US" sz="1400" dirty="0">
                <a:solidFill>
                  <a:srgbClr val="000000"/>
                </a:solidFill>
                <a:highlight>
                  <a:srgbClr val="FFFFFF"/>
                </a:highlight>
                <a:latin typeface="Cascadia Mono" panose="020B0609020000020004" pitchFamily="49" charset="0"/>
              </a:rPr>
              <a:t>         </a:t>
            </a:r>
            <a:r>
              <a:rPr lang="en-US" sz="1400" dirty="0">
                <a:solidFill>
                  <a:srgbClr val="2B91AF"/>
                </a:solidFill>
                <a:highlight>
                  <a:srgbClr val="FFFFFF"/>
                </a:highlight>
                <a:latin typeface="Cascadia Mono" panose="020B0609020000020004" pitchFamily="49" charset="0"/>
              </a:rPr>
              <a:t>Node</a:t>
            </a:r>
            <a:r>
              <a:rPr lang="en-US" sz="1400" dirty="0">
                <a:solidFill>
                  <a:srgbClr val="000000"/>
                </a:solidFill>
                <a:highlight>
                  <a:srgbClr val="FFFFFF"/>
                </a:highlight>
                <a:latin typeface="Cascadia Mono" panose="020B0609020000020004" pitchFamily="49" charset="0"/>
              </a:rPr>
              <a:t>&lt; </a:t>
            </a:r>
            <a:r>
              <a:rPr lang="en-US" sz="1400" dirty="0">
                <a:solidFill>
                  <a:srgbClr val="2B91AF"/>
                </a:solidFill>
                <a:highlight>
                  <a:srgbClr val="FFFFFF"/>
                </a:highlight>
                <a:latin typeface="Cascadia Mono" panose="020B0609020000020004" pitchFamily="49" charset="0"/>
              </a:rPr>
              <a:t>T</a:t>
            </a:r>
            <a:r>
              <a:rPr lang="en-US" sz="1400" dirty="0">
                <a:solidFill>
                  <a:srgbClr val="000000"/>
                </a:solidFill>
                <a:highlight>
                  <a:srgbClr val="FFFFFF"/>
                </a:highlight>
                <a:latin typeface="Cascadia Mono" panose="020B0609020000020004" pitchFamily="49" charset="0"/>
              </a:rPr>
              <a:t> &gt; *a;</a:t>
            </a:r>
          </a:p>
          <a:p>
            <a:r>
              <a:rPr lang="en-US" sz="1400" dirty="0">
                <a:solidFill>
                  <a:srgbClr val="000000"/>
                </a:solidFill>
                <a:highlight>
                  <a:srgbClr val="FFFFFF"/>
                </a:highlight>
                <a:latin typeface="Cascadia Mono" panose="020B0609020000020004" pitchFamily="49" charset="0"/>
              </a:rPr>
              <a:t>         </a:t>
            </a:r>
            <a:r>
              <a:rPr lang="en-US" sz="1400" dirty="0" err="1">
                <a:solidFill>
                  <a:srgbClr val="000000"/>
                </a:solidFill>
                <a:highlight>
                  <a:srgbClr val="FFFFFF"/>
                </a:highlight>
                <a:latin typeface="Cascadia Mono" panose="020B0609020000020004" pitchFamily="49" charset="0"/>
              </a:rPr>
              <a:t>pthread_mutex_lock</a:t>
            </a:r>
            <a:r>
              <a:rPr lang="en-US" sz="1400" dirty="0">
                <a:solidFill>
                  <a:srgbClr val="000000"/>
                </a:solidFill>
                <a:highlight>
                  <a:srgbClr val="FFFFFF"/>
                </a:highlight>
                <a:latin typeface="Cascadia Mono" panose="020B0609020000020004" pitchFamily="49" charset="0"/>
              </a:rPr>
              <a:t>( &amp;lock );</a:t>
            </a:r>
          </a:p>
          <a:p>
            <a:r>
              <a:rPr lang="en-US" sz="1400" dirty="0">
                <a:solidFill>
                  <a:srgbClr val="000000"/>
                </a:solidFill>
                <a:highlight>
                  <a:srgbClr val="FFFFFF"/>
                </a:highlight>
                <a:latin typeface="Cascadia Mono" panose="020B0609020000020004" pitchFamily="49" charset="0"/>
              </a:rPr>
              <a:t>         </a:t>
            </a:r>
            <a:r>
              <a:rPr lang="en-US" sz="1400" dirty="0">
                <a:solidFill>
                  <a:srgbClr val="0000FF"/>
                </a:solidFill>
                <a:highlight>
                  <a:srgbClr val="FFFFFF"/>
                </a:highlight>
                <a:latin typeface="Cascadia Mono" panose="020B0609020000020004" pitchFamily="49" charset="0"/>
              </a:rPr>
              <a:t>while</a:t>
            </a:r>
            <a:r>
              <a:rPr lang="en-US" sz="1400" dirty="0">
                <a:solidFill>
                  <a:srgbClr val="000000"/>
                </a:solidFill>
                <a:highlight>
                  <a:srgbClr val="FFFFFF"/>
                </a:highlight>
                <a:latin typeface="Cascadia Mono" panose="020B0609020000020004" pitchFamily="49" charset="0"/>
              </a:rPr>
              <a:t> ( !( a = top ) )</a:t>
            </a:r>
          </a:p>
          <a:p>
            <a:r>
              <a:rPr lang="en-US" sz="1400" dirty="0">
                <a:solidFill>
                  <a:srgbClr val="000000"/>
                </a:solidFill>
                <a:highlight>
                  <a:srgbClr val="FFFFFF"/>
                </a:highlight>
                <a:latin typeface="Cascadia Mono" panose="020B0609020000020004" pitchFamily="49" charset="0"/>
              </a:rPr>
              <a:t>            </a:t>
            </a:r>
            <a:r>
              <a:rPr lang="en-US" sz="1400" dirty="0" err="1">
                <a:solidFill>
                  <a:srgbClr val="000000"/>
                </a:solidFill>
                <a:highlight>
                  <a:srgbClr val="FFFFFF"/>
                </a:highlight>
                <a:latin typeface="Cascadia Mono" panose="020B0609020000020004" pitchFamily="49" charset="0"/>
              </a:rPr>
              <a:t>pthread_cond_wait</a:t>
            </a:r>
            <a:r>
              <a:rPr lang="en-US" sz="1400" dirty="0">
                <a:solidFill>
                  <a:srgbClr val="000000"/>
                </a:solidFill>
                <a:highlight>
                  <a:srgbClr val="FFFFFF"/>
                </a:highlight>
                <a:latin typeface="Cascadia Mono" panose="020B0609020000020004" pitchFamily="49" charset="0"/>
              </a:rPr>
              <a:t>( &amp;available, &amp;lock );</a:t>
            </a:r>
          </a:p>
          <a:p>
            <a:r>
              <a:rPr lang="en-US" sz="1400" dirty="0">
                <a:solidFill>
                  <a:srgbClr val="000000"/>
                </a:solidFill>
                <a:highlight>
                  <a:srgbClr val="FFFFFF"/>
                </a:highlight>
                <a:latin typeface="Cascadia Mono" panose="020B0609020000020004" pitchFamily="49" charset="0"/>
              </a:rPr>
              <a:t>         </a:t>
            </a:r>
            <a:r>
              <a:rPr lang="en-US" sz="1400" dirty="0">
                <a:solidFill>
                  <a:srgbClr val="0000FF"/>
                </a:solidFill>
                <a:highlight>
                  <a:srgbClr val="FFFFFF"/>
                </a:highlight>
                <a:latin typeface="Cascadia Mono" panose="020B0609020000020004" pitchFamily="49" charset="0"/>
              </a:rPr>
              <a:t>if</a:t>
            </a:r>
            <a:r>
              <a:rPr lang="en-US" sz="1400" dirty="0">
                <a:solidFill>
                  <a:srgbClr val="000000"/>
                </a:solidFill>
                <a:highlight>
                  <a:srgbClr val="FFFFFF"/>
                </a:highlight>
                <a:latin typeface="Cascadia Mono" panose="020B0609020000020004" pitchFamily="49" charset="0"/>
              </a:rPr>
              <a:t> ( ( top = a-&gt;next ) == </a:t>
            </a:r>
            <a:r>
              <a:rPr lang="en-US" sz="1400" dirty="0">
                <a:solidFill>
                  <a:srgbClr val="0000FF"/>
                </a:solidFill>
                <a:highlight>
                  <a:srgbClr val="FFFFFF"/>
                </a:highlight>
                <a:latin typeface="Cascadia Mono" panose="020B0609020000020004" pitchFamily="49" charset="0"/>
              </a:rPr>
              <a:t>nullptr</a:t>
            </a:r>
            <a:r>
              <a:rPr lang="en-US" sz="1400" dirty="0">
                <a:solidFill>
                  <a:srgbClr val="000000"/>
                </a:solidFill>
                <a:highlight>
                  <a:srgbClr val="FFFFFF"/>
                </a:highlight>
                <a:latin typeface="Cascadia Mono" panose="020B0609020000020004" pitchFamily="49" charset="0"/>
              </a:rPr>
              <a:t> )</a:t>
            </a:r>
          </a:p>
          <a:p>
            <a:r>
              <a:rPr lang="en-US" sz="1400" dirty="0">
                <a:solidFill>
                  <a:srgbClr val="000000"/>
                </a:solidFill>
                <a:highlight>
                  <a:srgbClr val="FFFFFF"/>
                </a:highlight>
                <a:latin typeface="Cascadia Mono" panose="020B0609020000020004" pitchFamily="49" charset="0"/>
              </a:rPr>
              <a:t>            bottom = </a:t>
            </a:r>
            <a:r>
              <a:rPr lang="en-US" sz="1400" dirty="0">
                <a:solidFill>
                  <a:srgbClr val="0000FF"/>
                </a:solidFill>
                <a:highlight>
                  <a:srgbClr val="FFFFFF"/>
                </a:highlight>
                <a:latin typeface="Cascadia Mono" panose="020B0609020000020004" pitchFamily="49" charset="0"/>
              </a:rPr>
              <a:t>nullptr</a:t>
            </a:r>
            <a:r>
              <a:rPr lang="en-US" sz="1400" dirty="0">
                <a:solidFill>
                  <a:srgbClr val="000000"/>
                </a:solidFill>
                <a:highlight>
                  <a:srgbClr val="FFFFFF"/>
                </a:highlight>
                <a:latin typeface="Cascadia Mono" panose="020B0609020000020004" pitchFamily="49" charset="0"/>
              </a:rPr>
              <a:t>;</a:t>
            </a:r>
          </a:p>
          <a:p>
            <a:r>
              <a:rPr lang="en-US" sz="1400" dirty="0">
                <a:solidFill>
                  <a:srgbClr val="000000"/>
                </a:solidFill>
                <a:highlight>
                  <a:srgbClr val="FFFFFF"/>
                </a:highlight>
                <a:latin typeface="Cascadia Mono" panose="020B0609020000020004" pitchFamily="49" charset="0"/>
              </a:rPr>
              <a:t>         a-&gt;next = </a:t>
            </a:r>
            <a:r>
              <a:rPr lang="en-US" sz="1400" dirty="0">
                <a:solidFill>
                  <a:srgbClr val="0000FF"/>
                </a:solidFill>
                <a:highlight>
                  <a:srgbClr val="FFFFFF"/>
                </a:highlight>
                <a:latin typeface="Cascadia Mono" panose="020B0609020000020004" pitchFamily="49" charset="0"/>
              </a:rPr>
              <a:t>nullptr</a:t>
            </a:r>
            <a:r>
              <a:rPr lang="en-US" sz="1400" dirty="0">
                <a:solidFill>
                  <a:srgbClr val="000000"/>
                </a:solidFill>
                <a:highlight>
                  <a:srgbClr val="FFFFFF"/>
                </a:highlight>
                <a:latin typeface="Cascadia Mono" panose="020B0609020000020004" pitchFamily="49" charset="0"/>
              </a:rPr>
              <a:t>;</a:t>
            </a:r>
          </a:p>
          <a:p>
            <a:r>
              <a:rPr lang="en-US" sz="1400" dirty="0">
                <a:solidFill>
                  <a:srgbClr val="000000"/>
                </a:solidFill>
                <a:highlight>
                  <a:srgbClr val="FFFFFF"/>
                </a:highlight>
                <a:latin typeface="Cascadia Mono" panose="020B0609020000020004" pitchFamily="49" charset="0"/>
              </a:rPr>
              <a:t>         </a:t>
            </a:r>
            <a:r>
              <a:rPr lang="en-US" sz="1400" dirty="0" err="1">
                <a:solidFill>
                  <a:srgbClr val="000000"/>
                </a:solidFill>
                <a:highlight>
                  <a:srgbClr val="FFFFFF"/>
                </a:highlight>
                <a:latin typeface="Cascadia Mono" panose="020B0609020000020004" pitchFamily="49" charset="0"/>
              </a:rPr>
              <a:t>pthread_mutex_unlock</a:t>
            </a:r>
            <a:r>
              <a:rPr lang="en-US" sz="1400" dirty="0">
                <a:solidFill>
                  <a:srgbClr val="000000"/>
                </a:solidFill>
                <a:highlight>
                  <a:srgbClr val="FFFFFF"/>
                </a:highlight>
                <a:latin typeface="Cascadia Mono" panose="020B0609020000020004" pitchFamily="49" charset="0"/>
              </a:rPr>
              <a:t>( &amp;lock );</a:t>
            </a:r>
          </a:p>
          <a:p>
            <a:r>
              <a:rPr lang="en-US" sz="1400" dirty="0">
                <a:solidFill>
                  <a:srgbClr val="000000"/>
                </a:solidFill>
                <a:highlight>
                  <a:srgbClr val="FFFFFF"/>
                </a:highlight>
                <a:latin typeface="Cascadia Mono" panose="020B0609020000020004" pitchFamily="49" charset="0"/>
              </a:rPr>
              <a:t>         </a:t>
            </a:r>
            <a:r>
              <a:rPr lang="en-US" sz="1400" dirty="0">
                <a:solidFill>
                  <a:srgbClr val="0000FF"/>
                </a:solidFill>
                <a:highlight>
                  <a:srgbClr val="FFFFFF"/>
                </a:highlight>
                <a:latin typeface="Cascadia Mono" panose="020B0609020000020004" pitchFamily="49" charset="0"/>
              </a:rPr>
              <a:t>return</a:t>
            </a:r>
            <a:r>
              <a:rPr lang="en-US" sz="1400" dirty="0">
                <a:solidFill>
                  <a:srgbClr val="000000"/>
                </a:solidFill>
                <a:highlight>
                  <a:srgbClr val="FFFFFF"/>
                </a:highlight>
                <a:latin typeface="Cascadia Mono" panose="020B0609020000020004" pitchFamily="49" charset="0"/>
              </a:rPr>
              <a:t> a;</a:t>
            </a:r>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void</a:t>
            </a:r>
            <a:r>
              <a:rPr lang="en-US" sz="1400" dirty="0">
                <a:solidFill>
                  <a:srgbClr val="000000"/>
                </a:solidFill>
                <a:latin typeface="Consolas" panose="020B0609020204030204" pitchFamily="49" charset="0"/>
              </a:rPr>
              <a:t> Put( </a:t>
            </a:r>
            <a:r>
              <a:rPr lang="en-US" sz="1400" dirty="0">
                <a:solidFill>
                  <a:srgbClr val="2B91AF"/>
                </a:solidFill>
                <a:latin typeface="Consolas" panose="020B0609020204030204" pitchFamily="49" charset="0"/>
              </a:rPr>
              <a:t>Node</a:t>
            </a:r>
            <a:r>
              <a:rPr lang="en-US" sz="1400" dirty="0">
                <a:solidFill>
                  <a:srgbClr val="000000"/>
                </a:solidFill>
                <a:latin typeface="Consolas" panose="020B0609020204030204" pitchFamily="49" charset="0"/>
              </a:rPr>
              <a:t>&lt; </a:t>
            </a:r>
            <a:r>
              <a:rPr lang="en-US" sz="1400" dirty="0">
                <a:solidFill>
                  <a:srgbClr val="2B91AF"/>
                </a:solidFill>
                <a:latin typeface="Consolas" panose="020B0609020204030204" pitchFamily="49" charset="0"/>
              </a:rPr>
              <a:t>T</a:t>
            </a:r>
            <a:r>
              <a:rPr lang="en-US" sz="1400" dirty="0">
                <a:solidFill>
                  <a:srgbClr val="000000"/>
                </a:solidFill>
                <a:latin typeface="Consolas" panose="020B0609020204030204" pitchFamily="49" charset="0"/>
              </a:rPr>
              <a:t> &gt; *</a:t>
            </a:r>
            <a:r>
              <a:rPr lang="en-US" sz="1400" dirty="0">
                <a:solidFill>
                  <a:srgbClr val="808080"/>
                </a:solidFill>
                <a:latin typeface="Consolas" panose="020B0609020204030204" pitchFamily="49" charset="0"/>
              </a:rPr>
              <a:t>a</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pthread_mutex_lock</a:t>
            </a:r>
            <a:r>
              <a:rPr lang="en-US" sz="1400" dirty="0">
                <a:solidFill>
                  <a:srgbClr val="000000"/>
                </a:solidFill>
                <a:latin typeface="Consolas" panose="020B0609020204030204" pitchFamily="49" charset="0"/>
              </a:rPr>
              <a:t>( &amp;lock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if</a:t>
            </a:r>
            <a:r>
              <a:rPr lang="en-US" sz="1400" dirty="0">
                <a:solidFill>
                  <a:srgbClr val="000000"/>
                </a:solidFill>
                <a:latin typeface="Consolas" panose="020B0609020204030204" pitchFamily="49" charset="0"/>
              </a:rPr>
              <a:t> ( bottom )</a:t>
            </a:r>
          </a:p>
          <a:p>
            <a:r>
              <a:rPr lang="en-US" sz="1400" dirty="0">
                <a:solidFill>
                  <a:srgbClr val="000000"/>
                </a:solidFill>
                <a:latin typeface="Consolas" panose="020B0609020204030204" pitchFamily="49" charset="0"/>
              </a:rPr>
              <a:t>            bottom = bottom-&gt;next = </a:t>
            </a:r>
            <a:r>
              <a:rPr lang="en-US" sz="1400" dirty="0">
                <a:solidFill>
                  <a:srgbClr val="808080"/>
                </a:solidFill>
                <a:latin typeface="Consolas" panose="020B0609020204030204" pitchFamily="49" charset="0"/>
              </a:rPr>
              <a:t>a</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else</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top = bottom = </a:t>
            </a:r>
            <a:r>
              <a:rPr lang="en-US" sz="1400" dirty="0">
                <a:solidFill>
                  <a:srgbClr val="808080"/>
                </a:solidFill>
                <a:latin typeface="Consolas" panose="020B0609020204030204" pitchFamily="49" charset="0"/>
              </a:rPr>
              <a:t>a</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err="1">
                <a:solidFill>
                  <a:srgbClr val="000000"/>
                </a:solidFill>
                <a:highlight>
                  <a:srgbClr val="FFFFFF"/>
                </a:highlight>
                <a:latin typeface="Cascadia Mono" panose="020B0609020000020004" pitchFamily="49" charset="0"/>
              </a:rPr>
              <a:t>pthread_cond_signal</a:t>
            </a:r>
            <a:r>
              <a:rPr lang="en-US" sz="1400" dirty="0">
                <a:solidFill>
                  <a:srgbClr val="000000"/>
                </a:solidFill>
                <a:highlight>
                  <a:srgbClr val="FFFFFF"/>
                </a:highlight>
                <a:latin typeface="Cascadia Mono" panose="020B0609020000020004" pitchFamily="49" charset="0"/>
              </a:rPr>
              <a:t>( &amp;available );</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pthread_mutex_unlock</a:t>
            </a:r>
            <a:r>
              <a:rPr lang="en-US" sz="1400" dirty="0">
                <a:solidFill>
                  <a:srgbClr val="000000"/>
                </a:solidFill>
                <a:latin typeface="Consolas" panose="020B0609020204030204" pitchFamily="49" charset="0"/>
              </a:rPr>
              <a:t>( &amp;lock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endParaRPr lang="en-US" sz="1400" dirty="0"/>
          </a:p>
        </p:txBody>
      </p:sp>
    </p:spTree>
    <p:extLst>
      <p:ext uri="{BB962C8B-B14F-4D97-AF65-F5344CB8AC3E}">
        <p14:creationId xmlns:p14="http://schemas.microsoft.com/office/powerpoint/2010/main" val="8518355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08C6BCB-CA8C-4326-9BBC-95E30C492A71}"/>
              </a:ext>
            </a:extLst>
          </p:cNvPr>
          <p:cNvSpPr/>
          <p:nvPr/>
        </p:nvSpPr>
        <p:spPr>
          <a:xfrm>
            <a:off x="674915" y="366623"/>
            <a:ext cx="8218714" cy="6340197"/>
          </a:xfrm>
          <a:prstGeom prst="rect">
            <a:avLst/>
          </a:prstGeom>
        </p:spPr>
        <p:txBody>
          <a:bodyPr wrap="square">
            <a:spAutoFit/>
          </a:bodyPr>
          <a:lstStyle/>
          <a:p>
            <a:r>
              <a:rPr lang="en-US" sz="1400" dirty="0" err="1">
                <a:solidFill>
                  <a:srgbClr val="2B91AF"/>
                </a:solidFill>
                <a:latin typeface="Consolas" panose="020B0609020204030204" pitchFamily="49" charset="0"/>
              </a:rPr>
              <a:t>SharedList</a:t>
            </a:r>
            <a:r>
              <a:rPr lang="en-US" sz="1400" dirty="0">
                <a:solidFill>
                  <a:srgbClr val="000000"/>
                </a:solidFill>
                <a:latin typeface="Consolas" panose="020B0609020204030204" pitchFamily="49" charset="0"/>
              </a:rPr>
              <a:t>&lt; </a:t>
            </a:r>
            <a:r>
              <a:rPr lang="en-US" sz="1400" dirty="0">
                <a:solidFill>
                  <a:srgbClr val="2B91AF"/>
                </a:solidFill>
                <a:latin typeface="Consolas" panose="020B0609020204030204" pitchFamily="49" charset="0"/>
              </a:rPr>
              <a:t>Buffer</a:t>
            </a:r>
            <a:r>
              <a:rPr lang="en-US" sz="1400" dirty="0">
                <a:solidFill>
                  <a:srgbClr val="000000"/>
                </a:solidFill>
                <a:latin typeface="Consolas" panose="020B0609020204030204" pitchFamily="49" charset="0"/>
              </a:rPr>
              <a:t> &gt; Empty, Full;</a:t>
            </a:r>
          </a:p>
          <a:p>
            <a:endParaRPr lang="en-US" sz="1400" dirty="0">
              <a:solidFill>
                <a:srgbClr val="000000"/>
              </a:solidFill>
              <a:latin typeface="Consolas" panose="020B0609020204030204" pitchFamily="49" charset="0"/>
            </a:endParaRPr>
          </a:p>
          <a:p>
            <a:r>
              <a:rPr lang="en-US" sz="1400" dirty="0">
                <a:solidFill>
                  <a:srgbClr val="0000FF"/>
                </a:solidFill>
                <a:latin typeface="Consolas" panose="020B0609020204030204" pitchFamily="49" charset="0"/>
              </a:rPr>
              <a:t>void</a:t>
            </a:r>
            <a:r>
              <a:rPr lang="en-US" sz="1400" dirty="0">
                <a:solidFill>
                  <a:srgbClr val="000000"/>
                </a:solidFill>
                <a:latin typeface="Consolas" panose="020B0609020204030204" pitchFamily="49" charset="0"/>
              </a:rPr>
              <a:t> *Reader( </a:t>
            </a:r>
            <a:r>
              <a:rPr lang="en-US" sz="1400" dirty="0">
                <a:solidFill>
                  <a:srgbClr val="0000FF"/>
                </a:solidFill>
                <a:latin typeface="Consolas" panose="020B0609020204030204" pitchFamily="49" charset="0"/>
              </a:rPr>
              <a:t>void</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p</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Node</a:t>
            </a:r>
            <a:r>
              <a:rPr lang="en-US" sz="1400" dirty="0">
                <a:solidFill>
                  <a:srgbClr val="000000"/>
                </a:solidFill>
                <a:latin typeface="Consolas" panose="020B0609020204030204" pitchFamily="49" charset="0"/>
              </a:rPr>
              <a:t>&lt; </a:t>
            </a:r>
            <a:r>
              <a:rPr lang="en-US" sz="1400" dirty="0">
                <a:solidFill>
                  <a:srgbClr val="2B91AF"/>
                </a:solidFill>
                <a:latin typeface="Consolas" panose="020B0609020204030204" pitchFamily="49" charset="0"/>
              </a:rPr>
              <a:t>Buffer</a:t>
            </a:r>
            <a:r>
              <a:rPr lang="en-US" sz="1400" dirty="0">
                <a:solidFill>
                  <a:srgbClr val="000000"/>
                </a:solidFill>
                <a:latin typeface="Consolas" panose="020B0609020204030204" pitchFamily="49" charset="0"/>
              </a:rPr>
              <a:t> &gt; *e;</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ssize_t</a:t>
            </a:r>
            <a:r>
              <a:rPr lang="en-US" sz="1400" dirty="0">
                <a:solidFill>
                  <a:srgbClr val="000000"/>
                </a:solidFill>
                <a:latin typeface="Consolas" panose="020B0609020204030204" pitchFamily="49" charset="0"/>
              </a:rPr>
              <a:t> length;</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do</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e = </a:t>
            </a:r>
            <a:r>
              <a:rPr lang="en-US" sz="1400" dirty="0" err="1">
                <a:solidFill>
                  <a:srgbClr val="000000"/>
                </a:solidFill>
                <a:latin typeface="Consolas" panose="020B0609020204030204" pitchFamily="49" charset="0"/>
              </a:rPr>
              <a:t>Empty.Get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e-&gt;</a:t>
            </a:r>
            <a:r>
              <a:rPr lang="en-US" sz="1400" dirty="0" err="1">
                <a:solidFill>
                  <a:srgbClr val="000000"/>
                </a:solidFill>
                <a:latin typeface="Consolas" panose="020B0609020204030204" pitchFamily="49" charset="0"/>
              </a:rPr>
              <a:t>Data.Length</a:t>
            </a:r>
            <a:r>
              <a:rPr lang="en-US" sz="1400" dirty="0">
                <a:solidFill>
                  <a:srgbClr val="000000"/>
                </a:solidFill>
                <a:latin typeface="Consolas" panose="020B0609020204030204" pitchFamily="49" charset="0"/>
              </a:rPr>
              <a:t> = read( 0, e-&gt;</a:t>
            </a:r>
            <a:r>
              <a:rPr lang="en-US" sz="1400" dirty="0" err="1">
                <a:solidFill>
                  <a:srgbClr val="000000"/>
                </a:solidFill>
                <a:latin typeface="Consolas" panose="020B0609020204030204" pitchFamily="49" charset="0"/>
              </a:rPr>
              <a:t>Data.Block</a:t>
            </a:r>
            <a:r>
              <a:rPr lang="en-US" sz="1400" dirty="0">
                <a:solidFill>
                  <a:srgbClr val="000000"/>
                </a:solidFill>
                <a:latin typeface="Consolas" panose="020B0609020204030204" pitchFamily="49" charset="0"/>
              </a:rPr>
              <a:t>, </a:t>
            </a:r>
            <a:r>
              <a:rPr lang="en-US" sz="1400" dirty="0" err="1">
                <a:solidFill>
                  <a:srgbClr val="0000FF"/>
                </a:solidFill>
                <a:latin typeface="Consolas" panose="020B0609020204030204" pitchFamily="49" charset="0"/>
              </a:rPr>
              <a:t>sizeof</a:t>
            </a:r>
            <a:r>
              <a:rPr lang="en-US" sz="1400" dirty="0">
                <a:solidFill>
                  <a:srgbClr val="000000"/>
                </a:solidFill>
                <a:latin typeface="Consolas" panose="020B0609020204030204" pitchFamily="49" charset="0"/>
              </a:rPr>
              <a:t>( e-&gt;</a:t>
            </a:r>
            <a:r>
              <a:rPr lang="en-US" sz="1400" dirty="0" err="1">
                <a:solidFill>
                  <a:srgbClr val="000000"/>
                </a:solidFill>
                <a:latin typeface="Consolas" panose="020B0609020204030204" pitchFamily="49" charset="0"/>
              </a:rPr>
              <a:t>Data.Block</a:t>
            </a:r>
            <a:r>
              <a:rPr lang="en-US" sz="1400" dirty="0">
                <a:solidFill>
                  <a:srgbClr val="000000"/>
                </a:solidFill>
                <a:latin typeface="Consolas" panose="020B0609020204030204" pitchFamily="49" charset="0"/>
              </a:rPr>
              <a:t> ) );</a:t>
            </a:r>
          </a:p>
          <a:p>
            <a:r>
              <a:rPr lang="en-US" sz="1400" dirty="0">
                <a:solidFill>
                  <a:srgbClr val="000000"/>
                </a:solidFill>
                <a:latin typeface="Consolas" panose="020B0609020204030204" pitchFamily="49" charset="0"/>
              </a:rPr>
              <a:t>      length = e-&gt;</a:t>
            </a:r>
            <a:r>
              <a:rPr lang="en-US" sz="1400" dirty="0" err="1">
                <a:solidFill>
                  <a:srgbClr val="000000"/>
                </a:solidFill>
                <a:latin typeface="Consolas" panose="020B0609020204030204" pitchFamily="49" charset="0"/>
              </a:rPr>
              <a:t>Data.Length</a:t>
            </a:r>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Why? */</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Full.Put</a:t>
            </a:r>
            <a:r>
              <a:rPr lang="en-US" sz="1400" dirty="0">
                <a:solidFill>
                  <a:srgbClr val="000000"/>
                </a:solidFill>
                <a:latin typeface="Consolas" panose="020B0609020204030204" pitchFamily="49" charset="0"/>
              </a:rPr>
              <a:t>( e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while</a:t>
            </a:r>
            <a:r>
              <a:rPr lang="en-US" sz="1400" dirty="0">
                <a:solidFill>
                  <a:srgbClr val="000000"/>
                </a:solidFill>
                <a:latin typeface="Consolas" panose="020B0609020204030204" pitchFamily="49" charset="0"/>
              </a:rPr>
              <a:t> ( length &gt; 0 );</a:t>
            </a:r>
          </a:p>
          <a:p>
            <a:r>
              <a:rPr lang="en-US" sz="1400" dirty="0">
                <a:solidFill>
                  <a:srgbClr val="000000"/>
                </a:solidFill>
                <a:latin typeface="Consolas" panose="020B0609020204030204" pitchFamily="49" charset="0"/>
              </a:rPr>
              <a:t>   </a:t>
            </a:r>
            <a:r>
              <a:rPr lang="en-US" sz="1400" dirty="0">
                <a:solidFill>
                  <a:srgbClr val="0000FF"/>
                </a:solidFill>
                <a:highlight>
                  <a:srgbClr val="FFFFFF"/>
                </a:highlight>
                <a:latin typeface="Cascadia Mono" panose="020B0609020000020004" pitchFamily="49" charset="0"/>
              </a:rPr>
              <a:t>return</a:t>
            </a:r>
            <a:r>
              <a:rPr lang="en-US" sz="1400" dirty="0">
                <a:solidFill>
                  <a:srgbClr val="000000"/>
                </a:solidFill>
                <a:highlight>
                  <a:srgbClr val="FFFFFF"/>
                </a:highlight>
                <a:latin typeface="Cascadia Mono" panose="020B0609020000020004" pitchFamily="49" charset="0"/>
              </a:rPr>
              <a:t> </a:t>
            </a:r>
            <a:r>
              <a:rPr lang="en-US" sz="1400" dirty="0">
                <a:solidFill>
                  <a:srgbClr val="0000FF"/>
                </a:solidFill>
                <a:highlight>
                  <a:srgbClr val="FFFFFF"/>
                </a:highlight>
                <a:latin typeface="Cascadia Mono" panose="020B0609020000020004" pitchFamily="49" charset="0"/>
              </a:rPr>
              <a:t>nullptr</a:t>
            </a:r>
            <a:r>
              <a:rPr lang="en-US" sz="1400" dirty="0">
                <a:solidFill>
                  <a:srgbClr val="000000"/>
                </a:solidFill>
                <a:highlight>
                  <a:srgbClr val="FFFFFF"/>
                </a:highlight>
                <a:latin typeface="Cascadia Mono" panose="020B0609020000020004" pitchFamily="49" charset="0"/>
              </a:rPr>
              <a: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FF"/>
                </a:solidFill>
                <a:latin typeface="Consolas" panose="020B0609020204030204" pitchFamily="49" charset="0"/>
              </a:rPr>
              <a:t>void</a:t>
            </a:r>
            <a:r>
              <a:rPr lang="en-US" sz="1400" dirty="0">
                <a:solidFill>
                  <a:srgbClr val="000000"/>
                </a:solidFill>
                <a:latin typeface="Consolas" panose="020B0609020204030204" pitchFamily="49" charset="0"/>
              </a:rPr>
              <a:t> Writer( </a:t>
            </a:r>
            <a:r>
              <a:rPr lang="en-US" sz="1400" dirty="0">
                <a:solidFill>
                  <a:srgbClr val="0000FF"/>
                </a:solidFill>
                <a:latin typeface="Consolas" panose="020B0609020204030204" pitchFamily="49" charset="0"/>
              </a:rPr>
              <a:t>void</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Node</a:t>
            </a:r>
            <a:r>
              <a:rPr lang="en-US" sz="1400" dirty="0">
                <a:solidFill>
                  <a:srgbClr val="000000"/>
                </a:solidFill>
                <a:latin typeface="Consolas" panose="020B0609020204030204" pitchFamily="49" charset="0"/>
              </a:rPr>
              <a:t>&lt; </a:t>
            </a:r>
            <a:r>
              <a:rPr lang="en-US" sz="1400" dirty="0">
                <a:solidFill>
                  <a:srgbClr val="2B91AF"/>
                </a:solidFill>
                <a:latin typeface="Consolas" panose="020B0609020204030204" pitchFamily="49" charset="0"/>
              </a:rPr>
              <a:t>Buffer</a:t>
            </a:r>
            <a:r>
              <a:rPr lang="en-US" sz="1400" dirty="0">
                <a:solidFill>
                  <a:srgbClr val="000000"/>
                </a:solidFill>
                <a:latin typeface="Consolas" panose="020B0609020204030204" pitchFamily="49" charset="0"/>
              </a:rPr>
              <a:t> &gt; *f;</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ssize_t</a:t>
            </a:r>
            <a:r>
              <a:rPr lang="en-US" sz="1400" dirty="0">
                <a:solidFill>
                  <a:srgbClr val="000000"/>
                </a:solidFill>
                <a:latin typeface="Consolas" panose="020B0609020204030204" pitchFamily="49" charset="0"/>
              </a:rPr>
              <a:t> length;</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while</a:t>
            </a:r>
            <a:r>
              <a:rPr lang="en-US" sz="1400" dirty="0">
                <a:solidFill>
                  <a:srgbClr val="000000"/>
                </a:solidFill>
                <a:latin typeface="Consolas" panose="020B0609020204030204" pitchFamily="49" charset="0"/>
              </a:rPr>
              <a:t> ( f = </a:t>
            </a:r>
            <a:r>
              <a:rPr lang="en-US" sz="1400" dirty="0" err="1">
                <a:solidFill>
                  <a:srgbClr val="000000"/>
                </a:solidFill>
                <a:latin typeface="Consolas" panose="020B0609020204030204" pitchFamily="49" charset="0"/>
              </a:rPr>
              <a:t>Full.Get</a:t>
            </a:r>
            <a:r>
              <a:rPr lang="en-US" sz="1400" dirty="0">
                <a:solidFill>
                  <a:srgbClr val="000000"/>
                </a:solidFill>
                <a:latin typeface="Consolas" panose="020B0609020204030204" pitchFamily="49" charset="0"/>
              </a:rPr>
              <a:t>( ), f-&gt;</a:t>
            </a:r>
            <a:r>
              <a:rPr lang="en-US" sz="1400" dirty="0" err="1">
                <a:solidFill>
                  <a:srgbClr val="000000"/>
                </a:solidFill>
                <a:latin typeface="Consolas" panose="020B0609020204030204" pitchFamily="49" charset="0"/>
              </a:rPr>
              <a:t>Data.Length</a:t>
            </a:r>
            <a:r>
              <a:rPr lang="en-US" sz="1400" dirty="0">
                <a:solidFill>
                  <a:srgbClr val="000000"/>
                </a:solidFill>
                <a:latin typeface="Consolas" panose="020B0609020204030204" pitchFamily="49" charset="0"/>
              </a:rPr>
              <a:t> &gt; 0 )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write( 1, f-&gt;</a:t>
            </a:r>
            <a:r>
              <a:rPr lang="en-US" sz="1400" dirty="0" err="1">
                <a:solidFill>
                  <a:srgbClr val="000000"/>
                </a:solidFill>
                <a:latin typeface="Consolas" panose="020B0609020204030204" pitchFamily="49" charset="0"/>
              </a:rPr>
              <a:t>Data.Block</a:t>
            </a:r>
            <a:r>
              <a:rPr lang="en-US" sz="1400" dirty="0">
                <a:solidFill>
                  <a:srgbClr val="000000"/>
                </a:solidFill>
                <a:latin typeface="Consolas" panose="020B0609020204030204" pitchFamily="49" charset="0"/>
              </a:rPr>
              <a:t>, f-&gt;</a:t>
            </a:r>
            <a:r>
              <a:rPr lang="en-US" sz="1400" dirty="0" err="1">
                <a:solidFill>
                  <a:srgbClr val="000000"/>
                </a:solidFill>
                <a:latin typeface="Consolas" panose="020B0609020204030204" pitchFamily="49" charset="0"/>
              </a:rPr>
              <a:t>Data.Length</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Empty.Put</a:t>
            </a:r>
            <a:r>
              <a:rPr lang="en-US" sz="1400" dirty="0">
                <a:solidFill>
                  <a:srgbClr val="000000"/>
                </a:solidFill>
                <a:latin typeface="Consolas" panose="020B0609020204030204" pitchFamily="49" charset="0"/>
              </a:rPr>
              <a:t>( f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endParaRPr lang="en-US" sz="1400" dirty="0"/>
          </a:p>
        </p:txBody>
      </p:sp>
    </p:spTree>
    <p:extLst>
      <p:ext uri="{BB962C8B-B14F-4D97-AF65-F5344CB8AC3E}">
        <p14:creationId xmlns:p14="http://schemas.microsoft.com/office/powerpoint/2010/main" val="31376047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4599D2-79A8-4952-B8D5-E0F16C6E0D05}"/>
              </a:ext>
            </a:extLst>
          </p:cNvPr>
          <p:cNvSpPr/>
          <p:nvPr/>
        </p:nvSpPr>
        <p:spPr>
          <a:xfrm>
            <a:off x="1240971" y="1192802"/>
            <a:ext cx="5943600" cy="3323987"/>
          </a:xfrm>
          <a:prstGeom prst="rect">
            <a:avLst/>
          </a:prstGeom>
        </p:spPr>
        <p:txBody>
          <a:bodyPr wrap="square">
            <a:spAutoFit/>
          </a:bodyPr>
          <a:lstStyle/>
          <a:p>
            <a:r>
              <a:rPr lang="en-US" sz="1400" dirty="0">
                <a:solidFill>
                  <a:srgbClr val="0000FF"/>
                </a:solidFill>
                <a:latin typeface="Consolas" panose="020B0609020204030204" pitchFamily="49" charset="0"/>
              </a:rPr>
              <a:t>int</a:t>
            </a:r>
            <a:r>
              <a:rPr lang="en-US" sz="1400" dirty="0">
                <a:solidFill>
                  <a:srgbClr val="000000"/>
                </a:solidFill>
                <a:latin typeface="Consolas" panose="020B0609020204030204" pitchFamily="49" charset="0"/>
              </a:rPr>
              <a:t> main(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SharedList</a:t>
            </a:r>
            <a:r>
              <a:rPr lang="en-US" sz="1400" dirty="0">
                <a:solidFill>
                  <a:srgbClr val="000000"/>
                </a:solidFill>
                <a:latin typeface="Consolas" panose="020B0609020204030204" pitchFamily="49" charset="0"/>
              </a:rPr>
              <a:t>&lt; </a:t>
            </a:r>
            <a:r>
              <a:rPr lang="en-US" sz="1400" dirty="0">
                <a:solidFill>
                  <a:srgbClr val="2B91AF"/>
                </a:solidFill>
                <a:latin typeface="Consolas" panose="020B0609020204030204" pitchFamily="49" charset="0"/>
              </a:rPr>
              <a:t>Buffer</a:t>
            </a:r>
            <a:r>
              <a:rPr lang="en-US" sz="1400" dirty="0">
                <a:solidFill>
                  <a:srgbClr val="000000"/>
                </a:solidFill>
                <a:latin typeface="Consolas" panose="020B0609020204030204" pitchFamily="49" charset="0"/>
              </a:rPr>
              <a:t> &gt; empty, full;</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put 5 empty nodes on the empty list;</a:t>
            </a:r>
            <a:endParaRPr lang="en-US" sz="1400" dirty="0">
              <a:solidFill>
                <a:srgbClr val="000000"/>
              </a:solidFill>
              <a:latin typeface="Consolas" panose="020B0609020204030204" pitchFamily="49" charset="0"/>
            </a:endParaRPr>
          </a:p>
          <a:p>
            <a:r>
              <a:rPr lang="nn-NO" sz="1400" dirty="0">
                <a:solidFill>
                  <a:srgbClr val="000000"/>
                </a:solidFill>
                <a:latin typeface="Consolas" panose="020B0609020204030204" pitchFamily="49" charset="0"/>
              </a:rPr>
              <a:t>   </a:t>
            </a:r>
            <a:r>
              <a:rPr lang="nn-NO" sz="1400" dirty="0">
                <a:solidFill>
                  <a:srgbClr val="0000FF"/>
                </a:solidFill>
                <a:latin typeface="Consolas" panose="020B0609020204030204" pitchFamily="49" charset="0"/>
              </a:rPr>
              <a:t>for</a:t>
            </a:r>
            <a:r>
              <a:rPr lang="nn-NO" sz="1400" dirty="0">
                <a:solidFill>
                  <a:srgbClr val="000000"/>
                </a:solidFill>
                <a:latin typeface="Consolas" panose="020B0609020204030204" pitchFamily="49" charset="0"/>
              </a:rPr>
              <a:t> ( </a:t>
            </a:r>
            <a:r>
              <a:rPr lang="nn-NO" sz="1400" dirty="0">
                <a:solidFill>
                  <a:srgbClr val="0000FF"/>
                </a:solidFill>
                <a:latin typeface="Consolas" panose="020B0609020204030204" pitchFamily="49" charset="0"/>
              </a:rPr>
              <a:t>int</a:t>
            </a:r>
            <a:r>
              <a:rPr lang="nn-NO" sz="1400" dirty="0">
                <a:solidFill>
                  <a:srgbClr val="000000"/>
                </a:solidFill>
                <a:latin typeface="Consolas" panose="020B0609020204030204" pitchFamily="49" charset="0"/>
              </a:rPr>
              <a:t> i = 5; i--;  )</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Empty.Put</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new</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Node</a:t>
            </a:r>
            <a:r>
              <a:rPr lang="en-US" sz="1400" dirty="0">
                <a:solidFill>
                  <a:srgbClr val="000000"/>
                </a:solidFill>
                <a:latin typeface="Consolas" panose="020B0609020204030204" pitchFamily="49" charset="0"/>
              </a:rPr>
              <a:t>&lt; </a:t>
            </a:r>
            <a:r>
              <a:rPr lang="en-US" sz="1400" dirty="0">
                <a:solidFill>
                  <a:srgbClr val="2B91AF"/>
                </a:solidFill>
                <a:latin typeface="Consolas" panose="020B0609020204030204" pitchFamily="49" charset="0"/>
              </a:rPr>
              <a:t>Buffer</a:t>
            </a:r>
            <a:r>
              <a:rPr lang="en-US" sz="1400" dirty="0">
                <a:solidFill>
                  <a:srgbClr val="000000"/>
                </a:solidFill>
                <a:latin typeface="Consolas" panose="020B0609020204030204" pitchFamily="49" charset="0"/>
              </a:rPr>
              <a:t> &gt;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pthread_t</a:t>
            </a:r>
            <a:r>
              <a:rPr lang="en-US" sz="1400" dirty="0">
                <a:solidFill>
                  <a:srgbClr val="000000"/>
                </a:solidFill>
                <a:latin typeface="Consolas" panose="020B0609020204030204" pitchFamily="49" charset="0"/>
              </a:rPr>
              <a:t> child;</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Spawn the reader as a child thread. */</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pthread_create</a:t>
            </a:r>
            <a:r>
              <a:rPr lang="en-US" sz="1400" dirty="0">
                <a:solidFill>
                  <a:srgbClr val="000000"/>
                </a:solidFill>
                <a:latin typeface="Consolas" panose="020B0609020204030204" pitchFamily="49" charset="0"/>
              </a:rPr>
              <a:t>( &amp;child, </a:t>
            </a:r>
            <a:r>
              <a:rPr lang="en-US" sz="1400" dirty="0" err="1">
                <a:solidFill>
                  <a:srgbClr val="0000FF"/>
                </a:solidFill>
                <a:latin typeface="Consolas" panose="020B0609020204030204" pitchFamily="49" charset="0"/>
              </a:rPr>
              <a:t>nullptr</a:t>
            </a:r>
            <a:r>
              <a:rPr lang="en-US" sz="1400" dirty="0">
                <a:solidFill>
                  <a:srgbClr val="000000"/>
                </a:solidFill>
                <a:latin typeface="Consolas" panose="020B0609020204030204" pitchFamily="49" charset="0"/>
              </a:rPr>
              <a:t>, Reader, </a:t>
            </a:r>
            <a:r>
              <a:rPr lang="en-US" sz="1400" dirty="0" err="1">
                <a:solidFill>
                  <a:srgbClr val="0000FF"/>
                </a:solidFill>
                <a:latin typeface="Consolas" panose="020B0609020204030204" pitchFamily="49" charset="0"/>
              </a:rPr>
              <a:t>nullptr</a:t>
            </a:r>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Do the writing in this thread. */</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Writer();</a:t>
            </a:r>
          </a:p>
          <a:p>
            <a:r>
              <a:rPr lang="en-US" sz="1400" dirty="0">
                <a:solidFill>
                  <a:srgbClr val="000000"/>
                </a:solidFill>
                <a:latin typeface="Consolas" panose="020B0609020204030204" pitchFamily="49" charset="0"/>
              </a:rPr>
              <a:t>   } </a:t>
            </a:r>
            <a:endParaRPr lang="en-US" sz="1400" dirty="0"/>
          </a:p>
        </p:txBody>
      </p:sp>
    </p:spTree>
    <p:extLst>
      <p:ext uri="{BB962C8B-B14F-4D97-AF65-F5344CB8AC3E}">
        <p14:creationId xmlns:p14="http://schemas.microsoft.com/office/powerpoint/2010/main" val="33800814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18553</TotalTime>
  <Words>4352</Words>
  <Application>Microsoft Office PowerPoint</Application>
  <PresentationFormat>On-screen Show (4:3)</PresentationFormat>
  <Paragraphs>841</Paragraphs>
  <Slides>65</Slides>
  <Notes>42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65</vt:i4>
      </vt:variant>
    </vt:vector>
  </HeadingPairs>
  <TitlesOfParts>
    <vt:vector size="72" baseType="lpstr">
      <vt:lpstr>Arial</vt:lpstr>
      <vt:lpstr>Calibri</vt:lpstr>
      <vt:lpstr>Cascadia Mono</vt:lpstr>
      <vt:lpstr>Consolas</vt:lpstr>
      <vt:lpstr>Lucida Console</vt:lpstr>
      <vt:lpstr>Verdana</vt:lpstr>
      <vt:lpstr>Office Theme</vt:lpstr>
      <vt:lpstr>EECS 498 System Design of a Search Engine Winter 2026 Lecture 8:  Processes and threads</vt:lpstr>
      <vt:lpstr>agenda</vt:lpstr>
      <vt:lpstr>agenda</vt:lpstr>
      <vt:lpstr>details</vt:lpstr>
      <vt:lpstr>PowerPoint Presentation</vt:lpstr>
      <vt:lpstr>reading list</vt:lpstr>
      <vt:lpstr>PowerPoint Presentation</vt:lpstr>
      <vt:lpstr>PowerPoint Presentation</vt:lpstr>
      <vt:lpstr>PowerPoint Presentation</vt:lpstr>
      <vt:lpstr>agenda</vt:lpstr>
      <vt:lpstr>when /where do you start?</vt:lpstr>
      <vt:lpstr>define your interfaces</vt:lpstr>
      <vt:lpstr>strategy</vt:lpstr>
      <vt:lpstr>distribute crawling</vt:lpstr>
      <vt:lpstr>distribute querying</vt:lpstr>
      <vt:lpstr>agenda</vt:lpstr>
      <vt:lpstr>the process model</vt:lpstr>
      <vt:lpstr>process creation</vt:lpstr>
      <vt:lpstr>PowerPoint Presentation</vt:lpstr>
      <vt:lpstr>process creation</vt:lpstr>
      <vt:lpstr>cloning</vt:lpstr>
      <vt:lpstr>fork and exec</vt:lpstr>
      <vt:lpstr>fork bombs</vt:lpstr>
      <vt:lpstr>copying the address space</vt:lpstr>
      <vt:lpstr>virtual memory</vt:lpstr>
      <vt:lpstr>copy-on-write</vt:lpstr>
      <vt:lpstr>copy-on-write</vt:lpstr>
      <vt:lpstr>copy-on-write</vt:lpstr>
      <vt:lpstr>copy-on-write</vt:lpstr>
      <vt:lpstr>copy-on-write</vt:lpstr>
      <vt:lpstr>making exec() faster</vt:lpstr>
      <vt:lpstr>file-backed vs. swap-backed</vt:lpstr>
      <vt:lpstr>implementing a shell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agenda</vt:lpstr>
      <vt:lpstr>processes vs. threads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argument for threads</vt:lpstr>
      <vt:lpstr>PowerPoint Presentation</vt:lpstr>
      <vt:lpstr>PowerPoint Presentation</vt:lpstr>
      <vt:lpstr>PowerPoint Presentation</vt:lpstr>
      <vt:lpstr>agenda</vt:lpstr>
      <vt:lpstr>producer-consumer relationships</vt:lpstr>
      <vt:lpstr>a multi-threaded cat program</vt:lpstr>
      <vt:lpstr>producer-consumer strategy</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08 Processes and threads</dc:title>
  <dc:creator>Nicole Hamilton</dc:creator>
  <cp:lastModifiedBy>Nicole Hamilton</cp:lastModifiedBy>
  <cp:revision>773</cp:revision>
  <dcterms:created xsi:type="dcterms:W3CDTF">2014-10-28T21:56:04Z</dcterms:created>
  <dcterms:modified xsi:type="dcterms:W3CDTF">2026-10-13T23:19:17Z</dcterms:modified>
</cp:coreProperties>
</file>